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7"/>
  </p:notesMasterIdLst>
  <p:handoutMasterIdLst>
    <p:handoutMasterId r:id="rId38"/>
  </p:handoutMasterIdLst>
  <p:sldIdLst>
    <p:sldId id="257" r:id="rId6"/>
    <p:sldId id="308" r:id="rId7"/>
    <p:sldId id="309" r:id="rId8"/>
    <p:sldId id="310" r:id="rId9"/>
    <p:sldId id="315" r:id="rId10"/>
    <p:sldId id="316" r:id="rId11"/>
    <p:sldId id="317" r:id="rId12"/>
    <p:sldId id="319" r:id="rId13"/>
    <p:sldId id="328" r:id="rId14"/>
    <p:sldId id="329" r:id="rId15"/>
    <p:sldId id="330" r:id="rId16"/>
    <p:sldId id="333" r:id="rId17"/>
    <p:sldId id="334" r:id="rId18"/>
    <p:sldId id="332" r:id="rId19"/>
    <p:sldId id="335" r:id="rId20"/>
    <p:sldId id="336" r:id="rId21"/>
    <p:sldId id="325" r:id="rId22"/>
    <p:sldId id="343" r:id="rId23"/>
    <p:sldId id="337" r:id="rId24"/>
    <p:sldId id="320" r:id="rId25"/>
    <p:sldId id="342" r:id="rId26"/>
    <p:sldId id="344" r:id="rId27"/>
    <p:sldId id="338" r:id="rId28"/>
    <p:sldId id="339" r:id="rId29"/>
    <p:sldId id="321" r:id="rId30"/>
    <p:sldId id="322" r:id="rId31"/>
    <p:sldId id="323" r:id="rId32"/>
    <p:sldId id="324" r:id="rId33"/>
    <p:sldId id="340" r:id="rId34"/>
    <p:sldId id="341" r:id="rId35"/>
    <p:sldId id="327" r:id="rId3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tierrez, Lori" initials="GL" lastIdx="1" clrIdx="0">
    <p:extLst>
      <p:ext uri="{19B8F6BF-5375-455C-9EA6-DF929625EA0E}">
        <p15:presenceInfo xmlns:p15="http://schemas.microsoft.com/office/powerpoint/2012/main" userId="Gutierrez, Lori" providerId="None"/>
      </p:ext>
    </p:extLst>
  </p:cmAuthor>
  <p:cmAuthor id="2" name="Hostetter, Thomas" initials="HT" lastIdx="15" clrIdx="1">
    <p:extLst>
      <p:ext uri="{19B8F6BF-5375-455C-9EA6-DF929625EA0E}">
        <p15:presenceInfo xmlns:p15="http://schemas.microsoft.com/office/powerpoint/2012/main" userId="Hostetter, Thomas" providerId="None"/>
      </p:ext>
    </p:extLst>
  </p:cmAuthor>
  <p:cmAuthor id="3" name="Wesley Culp" initials="WC" lastIdx="5" clrIdx="2">
    <p:extLst>
      <p:ext uri="{19B8F6BF-5375-455C-9EA6-DF929625EA0E}">
        <p15:presenceInfo xmlns:p15="http://schemas.microsoft.com/office/powerpoint/2012/main" userId="Wesley Cul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4"/>
          </a:xfrm>
          <a:prstGeom prst="rect">
            <a:avLst/>
          </a:prstGeom>
        </p:spPr>
        <p:txBody>
          <a:bodyPr vert="horz" lIns="94219" tIns="47109" rIns="94219" bIns="471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19" tIns="47109" rIns="94219" bIns="47109" rtlCol="0"/>
          <a:lstStyle>
            <a:lvl1pPr algn="r">
              <a:defRPr sz="1200"/>
            </a:lvl1pPr>
          </a:lstStyle>
          <a:p>
            <a:fld id="{7B41E73D-4E5D-4B78-AA3E-F65CFEE019A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422"/>
            <a:ext cx="3077739" cy="471053"/>
          </a:xfrm>
          <a:prstGeom prst="rect">
            <a:avLst/>
          </a:prstGeom>
        </p:spPr>
        <p:txBody>
          <a:bodyPr vert="horz" lIns="94219" tIns="47109" rIns="94219" bIns="471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4219" tIns="47109" rIns="94219" bIns="47109" rtlCol="0" anchor="b"/>
          <a:lstStyle>
            <a:lvl1pPr algn="r">
              <a:defRPr sz="1200"/>
            </a:lvl1pPr>
          </a:lstStyle>
          <a:p>
            <a:fld id="{18767105-BB91-4FB2-B6BE-E3D57DC38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47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4"/>
          </a:xfrm>
          <a:prstGeom prst="rect">
            <a:avLst/>
          </a:prstGeom>
        </p:spPr>
        <p:txBody>
          <a:bodyPr vert="horz" lIns="94219" tIns="47109" rIns="94219" bIns="471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19" tIns="47109" rIns="94219" bIns="47109" rtlCol="0"/>
          <a:lstStyle>
            <a:lvl1pPr algn="r">
              <a:defRPr sz="1200"/>
            </a:lvl1pPr>
          </a:lstStyle>
          <a:p>
            <a:fld id="{3BCD0508-CF5E-44D1-9470-EACF6BBD1CA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74750"/>
            <a:ext cx="5629275" cy="3167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9" tIns="47109" rIns="94219" bIns="471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5"/>
            <a:ext cx="5681980" cy="3696712"/>
          </a:xfrm>
          <a:prstGeom prst="rect">
            <a:avLst/>
          </a:prstGeom>
        </p:spPr>
        <p:txBody>
          <a:bodyPr vert="horz" lIns="94219" tIns="47109" rIns="94219" bIns="4710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2"/>
            <a:ext cx="3077739" cy="471053"/>
          </a:xfrm>
          <a:prstGeom prst="rect">
            <a:avLst/>
          </a:prstGeom>
        </p:spPr>
        <p:txBody>
          <a:bodyPr vert="horz" lIns="94219" tIns="47109" rIns="94219" bIns="471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4219" tIns="47109" rIns="94219" bIns="47109" rtlCol="0" anchor="b"/>
          <a:lstStyle>
            <a:lvl1pPr algn="r">
              <a:defRPr sz="1200"/>
            </a:lvl1pPr>
          </a:lstStyle>
          <a:p>
            <a:fld id="{8007892E-2787-41AD-B33A-732CE5A9B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862" indent="-3087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173" indent="-24703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242" indent="-24703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311" indent="-24703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379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448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51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958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189" eaLnBrk="1" hangingPunct="1">
              <a:defRPr/>
            </a:pPr>
            <a:fld id="{5A0789AD-81AF-44A8-8CC6-1DCA453BA432}" type="slidenum">
              <a:rPr lang="en-US">
                <a:solidFill>
                  <a:prstClr val="black"/>
                </a:solidFill>
              </a:rPr>
              <a:pPr defTabSz="942189" eaLnBrk="1" hangingPunct="1"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81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099" indent="-29965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615" indent="-2397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061" indent="-2397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506" indent="-2397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6952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398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5844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291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03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14303" eaLnBrk="1" hangingPunct="1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11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099" indent="-29965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615" indent="-2397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061" indent="-2397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506" indent="-2397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6952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398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5844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291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03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14303" eaLnBrk="1" hangingPunct="1"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6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099" indent="-29965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615" indent="-2397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061" indent="-2397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506" indent="-2397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6952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398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5844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291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03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14303" eaLnBrk="1" hangingPunct="1"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40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099" indent="-29965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615" indent="-2397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061" indent="-2397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506" indent="-2397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6952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398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5844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291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03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14303" eaLnBrk="1" hangingPunct="1"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95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099" indent="-29965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615" indent="-2397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061" indent="-2397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506" indent="-2397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6952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398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5844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291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03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14303" eaLnBrk="1" hangingPunct="1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8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862" indent="-3087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173" indent="-24703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242" indent="-24703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311" indent="-24703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379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448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51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958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1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189" eaLnBrk="1" hangingPunct="1"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15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862" indent="-3087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173" indent="-24703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242" indent="-24703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311" indent="-24703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379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448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51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958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1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189" eaLnBrk="1" hangingPunct="1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86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862" indent="-3087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173" indent="-24703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242" indent="-24703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311" indent="-24703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379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448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51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958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1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189" eaLnBrk="1" hangingPunct="1"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28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862" indent="-3087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173" indent="-24703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242" indent="-24703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311" indent="-24703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379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448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51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958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1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189" eaLnBrk="1" hangingPunct="1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60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862" indent="-3087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173" indent="-24703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242" indent="-24703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311" indent="-24703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379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448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51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958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1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189" eaLnBrk="1" hangingPunct="1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00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862" indent="-3087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173" indent="-24703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242" indent="-24703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311" indent="-24703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379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448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51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99587" indent="-247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1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189" eaLnBrk="1" hangingPunct="1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15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46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099" indent="-29965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615" indent="-23972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061" indent="-23972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506" indent="-23972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6952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398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5844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291" indent="-2397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03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14303" eaLnBrk="1" hangingPunct="1"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5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4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190500"/>
            <a:ext cx="106172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166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219201"/>
            <a:ext cx="2794000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219201"/>
            <a:ext cx="8178800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1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1778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14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71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05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00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11138"/>
            <a:ext cx="10566400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1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1905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3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56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192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19201"/>
            <a:ext cx="68156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362201"/>
            <a:ext cx="4011084" cy="3657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9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6482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1143000"/>
            <a:ext cx="11074400" cy="3429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2578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3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097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978400" y="6096000"/>
            <a:ext cx="7010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10" descr="blue bann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6400" y="152400"/>
            <a:ext cx="11176000" cy="914400"/>
          </a:xfrm>
          <a:prstGeom prst="rect">
            <a:avLst/>
          </a:prstGeom>
          <a:noFill/>
        </p:spPr>
      </p:pic>
      <p:pic>
        <p:nvPicPr>
          <p:cNvPr id="9" name="Picture 9" descr="DOH-r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4400" y="6096001"/>
            <a:ext cx="3016251" cy="549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8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TXYMMguSDxs&amp;index=12&amp;list=PL3DE9DDE8EB2A2E56" TargetMode="External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diabetes.org/tools-support/know-your-rights/safe-at-school-state-laws/training-resources-school-staff" TargetMode="External"/><Relationship Id="rId5" Type="http://schemas.openxmlformats.org/officeDocument/2006/relationships/hyperlink" Target="https://www.health.pa.gov/topics/Documents/School%20Health/Diabetes%20In%20School_Children%20Oct%202021.pdf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OC-dcDgmXuI&amp;index=7&amp;list=PL3DE9DDE8EB2A2E56" TargetMode="External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hyperlink" Target="https://www.baqsimi.ca/en/got-your-baq#instructions_for_use_video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hyperlink" Target="https://youtu.be/9RxvgQjFwl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-FlavJim_NI&amp;list=PL3DE9DDE8EB2A2E56&amp;index=8" TargetMode="External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IfWiEqnVJYo&amp;list=PL3DE9DDE8EB2A2E56&amp;index=9" TargetMode="External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D9Qa5J35ZPo&amp;index=10&amp;list=PL3DE9DDE8EB2A2E56" TargetMode="External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w7-JBjJgKS4&amp;list=PL3DE9DDE8EB2A2E56&amp;index=11" TargetMode="External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1295400"/>
            <a:ext cx="7315200" cy="5334000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Level 3 Training</a:t>
            </a:r>
          </a:p>
          <a:p>
            <a:r>
              <a:rPr lang="en-US" b="1" dirty="0"/>
              <a:t>For Certified School Nurses,  Administrators and School Staff Designated as Trained Diabetes Personnel</a:t>
            </a:r>
          </a:p>
          <a:p>
            <a:endParaRPr lang="en-US" b="1" dirty="0"/>
          </a:p>
          <a:p>
            <a:pPr lvl="0"/>
            <a:r>
              <a:rPr lang="en-US" sz="1600" b="1" dirty="0">
                <a:solidFill>
                  <a:srgbClr val="000000"/>
                </a:solidFill>
              </a:rPr>
              <a:t>(Select the sound icon at the top right of each slide for the dialogue)</a:t>
            </a:r>
          </a:p>
          <a:p>
            <a:endParaRPr lang="en-US" b="1" dirty="0"/>
          </a:p>
          <a:p>
            <a:endParaRPr lang="en-US" sz="3600" dirty="0"/>
          </a:p>
          <a:p>
            <a:endParaRPr lang="en-US" sz="3600" b="1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6862" y="228601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MANAGEMENT OF STUDENTS WITH DIABETES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17C50D-CA80-4021-9250-ECE65258C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9446" y="109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735733" cy="609600"/>
          </a:xfrm>
        </p:spPr>
        <p:txBody>
          <a:bodyPr/>
          <a:lstStyle/>
          <a:p>
            <a:pPr algn="ctr"/>
            <a:r>
              <a:rPr lang="en-US" sz="3200" b="1" dirty="0"/>
              <a:t>DESIGNATING AND TRAINING SCHOOL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Act 86 of 2016: </a:t>
            </a:r>
          </a:p>
          <a:p>
            <a:pPr marL="744538" indent="-404813"/>
            <a:r>
              <a:rPr lang="en-US" sz="2800" dirty="0"/>
              <a:t>Allows:</a:t>
            </a:r>
          </a:p>
          <a:p>
            <a:pPr lvl="2"/>
            <a:r>
              <a:rPr lang="en-US" dirty="0"/>
              <a:t>Schools to designate school staff who are not a school nurse or other licensed health care practitioner as trained diabetes personnel;</a:t>
            </a:r>
          </a:p>
          <a:p>
            <a:pPr lvl="2"/>
            <a:r>
              <a:rPr lang="en-US" dirty="0"/>
              <a:t>Schools to determine the specific diabetes care tasks which may be completed by the trained diabetes personnel; and</a:t>
            </a:r>
          </a:p>
          <a:p>
            <a:pPr lvl="2"/>
            <a:r>
              <a:rPr lang="en-US" dirty="0"/>
              <a:t>School staff to refuse this assignment.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3E6040-AB44-4FC5-88DD-B69EC02C7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133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735733" cy="609600"/>
          </a:xfrm>
        </p:spPr>
        <p:txBody>
          <a:bodyPr/>
          <a:lstStyle/>
          <a:p>
            <a:pPr algn="ctr"/>
            <a:r>
              <a:rPr lang="en-US" sz="3200" b="1" dirty="0"/>
              <a:t>DESIGNATING AND TRAINING SCHOOL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Considerations for designating</a:t>
            </a:r>
          </a:p>
          <a:p>
            <a:pPr lvl="1"/>
            <a:r>
              <a:rPr lang="en-US" sz="2400" dirty="0"/>
              <a:t>School nurse, in consultation with the chief school administrator may identify staff. </a:t>
            </a:r>
          </a:p>
          <a:p>
            <a:pPr lvl="1"/>
            <a:r>
              <a:rPr lang="en-US" sz="2400" dirty="0"/>
              <a:t>School administrator may consult with school nurse to identify staff in building that does not have a school nurse assigned to the building full-time.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BE79D3-604D-468C-A30F-958BC43A4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5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735733" cy="609600"/>
          </a:xfrm>
        </p:spPr>
        <p:txBody>
          <a:bodyPr/>
          <a:lstStyle/>
          <a:p>
            <a:pPr algn="ctr"/>
            <a:r>
              <a:rPr lang="en-US" sz="3200" b="1" dirty="0"/>
              <a:t>DESIGNATING AND TRAINING SCHOOL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Considerations for designating (cont.)</a:t>
            </a:r>
          </a:p>
          <a:p>
            <a:pPr lvl="1"/>
            <a:r>
              <a:rPr lang="en-US" sz="2400" dirty="0"/>
              <a:t>Staff have the right to refuse designated responsibilities for students with diabetes.</a:t>
            </a:r>
          </a:p>
          <a:p>
            <a:pPr lvl="1"/>
            <a:r>
              <a:rPr lang="en-US" sz="2400" dirty="0"/>
              <a:t>Designated staff must complete annual education.</a:t>
            </a:r>
          </a:p>
          <a:p>
            <a:pPr lvl="2"/>
            <a:r>
              <a:rPr lang="en-US" sz="2000" dirty="0"/>
              <a:t>Modules are provided by Department of Health or licensed health care practitioners with expertise in the care and treatment of diabetes.</a:t>
            </a:r>
          </a:p>
          <a:p>
            <a:pPr lvl="2"/>
            <a:r>
              <a:rPr lang="en-US" sz="2000" dirty="0"/>
              <a:t>Modules are inclusive of core tasks such as:</a:t>
            </a:r>
          </a:p>
          <a:p>
            <a:pPr lvl="3"/>
            <a:r>
              <a:rPr lang="en-US" sz="1800" dirty="0"/>
              <a:t>Blood glucose monitoring;</a:t>
            </a:r>
          </a:p>
          <a:p>
            <a:pPr lvl="3"/>
            <a:r>
              <a:rPr lang="en-US" sz="1800" dirty="0"/>
              <a:t>Insulin and glucagon administration;</a:t>
            </a:r>
          </a:p>
          <a:p>
            <a:pPr lvl="3"/>
            <a:r>
              <a:rPr lang="en-US" sz="1800" dirty="0"/>
              <a:t>Ketone testing (urine and blood); and</a:t>
            </a:r>
          </a:p>
          <a:p>
            <a:pPr lvl="3"/>
            <a:r>
              <a:rPr lang="en-US" sz="1800" dirty="0"/>
              <a:t>Basic carbohydrate counting.</a:t>
            </a:r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F2336B-BF49-487E-92AC-90C99DBC3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133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7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735733" cy="609600"/>
          </a:xfrm>
        </p:spPr>
        <p:txBody>
          <a:bodyPr/>
          <a:lstStyle/>
          <a:p>
            <a:pPr algn="ctr"/>
            <a:r>
              <a:rPr lang="en-US" sz="3200" b="1" dirty="0"/>
              <a:t>DESIGNATING AND TRAINING SCHOOL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25447"/>
            <a:ext cx="10972800" cy="4267200"/>
          </a:xfrm>
        </p:spPr>
        <p:txBody>
          <a:bodyPr/>
          <a:lstStyle/>
          <a:p>
            <a:r>
              <a:rPr lang="en-US" sz="2800" dirty="0"/>
              <a:t>Considerations for designating (cont.)</a:t>
            </a:r>
          </a:p>
          <a:p>
            <a:pPr lvl="1"/>
            <a:r>
              <a:rPr lang="en-US" sz="2400" dirty="0"/>
              <a:t>Designated staff must complete annual education.</a:t>
            </a:r>
          </a:p>
          <a:p>
            <a:pPr lvl="2"/>
            <a:r>
              <a:rPr lang="en-US" sz="2000" dirty="0"/>
              <a:t>Individualized training with the school nurse </a:t>
            </a:r>
          </a:p>
          <a:p>
            <a:pPr lvl="3"/>
            <a:r>
              <a:rPr lang="en-US" sz="1800" dirty="0"/>
              <a:t>Review of student with diabetes’ DMMP and other plans of care</a:t>
            </a:r>
          </a:p>
          <a:p>
            <a:pPr lvl="3"/>
            <a:r>
              <a:rPr lang="en-US" sz="1800" dirty="0"/>
              <a:t>Tasks to be designated, including return demonstration of devices (if applicable)</a:t>
            </a:r>
          </a:p>
          <a:p>
            <a:pPr lvl="3"/>
            <a:r>
              <a:rPr lang="en-US" sz="1800" dirty="0"/>
              <a:t>Parameters on when to perform the task, when not to do so, and when to ask for help from a health care professional</a:t>
            </a:r>
          </a:p>
          <a:p>
            <a:pPr lvl="3"/>
            <a:r>
              <a:rPr lang="en-US" sz="1800" dirty="0"/>
              <a:t>Documentation of all care tasks performed</a:t>
            </a:r>
          </a:p>
          <a:p>
            <a:pPr lvl="2"/>
            <a:r>
              <a:rPr lang="en-US" sz="2000" dirty="0"/>
              <a:t>Training may be included in school’s professional education plan.</a:t>
            </a:r>
          </a:p>
          <a:p>
            <a:pPr lvl="2"/>
            <a:r>
              <a:rPr lang="en-US" sz="2000" dirty="0"/>
              <a:t>Designated staff are encouraged to review training throughout the school year.</a:t>
            </a:r>
          </a:p>
          <a:p>
            <a:pPr lvl="3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91E05A-725E-4AE2-B42D-BE8C86754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133" y="10953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735733" cy="609600"/>
          </a:xfrm>
        </p:spPr>
        <p:txBody>
          <a:bodyPr/>
          <a:lstStyle/>
          <a:p>
            <a:pPr algn="ctr"/>
            <a:r>
              <a:rPr lang="en-US" sz="3200" b="1" dirty="0"/>
              <a:t>DESIGNATING AND TRAINING SCHOOL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Considerations for designating (cont.)</a:t>
            </a:r>
          </a:p>
          <a:p>
            <a:pPr lvl="1"/>
            <a:r>
              <a:rPr lang="en-US" sz="2400" dirty="0"/>
              <a:t>Designating school staff to perform diabetes management tasks is not considered delegation per Act 86 of 2016, Sections 1414.3(d) and 1414.7.</a:t>
            </a:r>
          </a:p>
          <a:p>
            <a:pPr lvl="1"/>
            <a:r>
              <a:rPr lang="en-US" sz="2400" dirty="0"/>
              <a:t>School must have written authorization from the following in order for designated staff to administer medications via injection or infusion:</a:t>
            </a:r>
          </a:p>
          <a:p>
            <a:pPr lvl="2"/>
            <a:r>
              <a:rPr lang="en-US" sz="2000" dirty="0"/>
              <a:t>Student’s health care practitioner.</a:t>
            </a:r>
          </a:p>
          <a:p>
            <a:pPr lvl="2"/>
            <a:r>
              <a:rPr lang="en-US" sz="2000" dirty="0"/>
              <a:t>Parent or guardian.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9897B9-03E4-471F-956A-FD42F639A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DIABETES MANAGEMENT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Diabetes management tasks which may be designated</a:t>
            </a:r>
          </a:p>
          <a:p>
            <a:pPr lvl="1"/>
            <a:r>
              <a:rPr lang="en-US" sz="2400" dirty="0"/>
              <a:t>Blood glucose monitoring (covered in Module 2)</a:t>
            </a:r>
          </a:p>
          <a:p>
            <a:pPr lvl="1"/>
            <a:r>
              <a:rPr lang="en-US" sz="2400" dirty="0"/>
              <a:t>Basic carbohydrate counting (covered in Module 2)</a:t>
            </a:r>
          </a:p>
          <a:p>
            <a:pPr lvl="1"/>
            <a:r>
              <a:rPr lang="en-US" sz="2400" dirty="0"/>
              <a:t>Ketone testing (urine and blood)</a:t>
            </a:r>
          </a:p>
          <a:p>
            <a:pPr lvl="1"/>
            <a:r>
              <a:rPr lang="en-US" sz="2400" dirty="0"/>
              <a:t>Administration of medications</a:t>
            </a:r>
          </a:p>
          <a:p>
            <a:pPr lvl="2"/>
            <a:r>
              <a:rPr lang="en-US" sz="2000" dirty="0"/>
              <a:t>Glucagon</a:t>
            </a:r>
          </a:p>
          <a:p>
            <a:pPr lvl="2"/>
            <a:r>
              <a:rPr lang="en-US" sz="2000" dirty="0"/>
              <a:t>Insulin by syringe, pen or pump</a:t>
            </a:r>
            <a:r>
              <a:rPr lang="en-US" dirty="0"/>
              <a:t>	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C29BBA-CFEE-4F76-90F5-9A3AB7BD4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133" y="10953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DIABETES MANAGEMENT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450299"/>
            <a:ext cx="10972800" cy="4267200"/>
          </a:xfrm>
        </p:spPr>
        <p:txBody>
          <a:bodyPr/>
          <a:lstStyle/>
          <a:p>
            <a:r>
              <a:rPr lang="en-US" sz="2800" dirty="0"/>
              <a:t>Presence of ketones may be due to:</a:t>
            </a:r>
          </a:p>
          <a:p>
            <a:pPr lvl="1"/>
            <a:r>
              <a:rPr lang="en-US" sz="2400" dirty="0"/>
              <a:t>High blood glucose levels; or</a:t>
            </a:r>
          </a:p>
          <a:p>
            <a:pPr lvl="1"/>
            <a:r>
              <a:rPr lang="en-US" sz="2400" dirty="0"/>
              <a:t>Illness and blood glucose levels falling below student’s target range.</a:t>
            </a:r>
          </a:p>
          <a:p>
            <a:pPr lvl="1"/>
            <a:endParaRPr lang="en-US" dirty="0"/>
          </a:p>
          <a:p>
            <a:r>
              <a:rPr lang="en-US" sz="2800" dirty="0"/>
              <a:t>Typically develops over hours to days </a:t>
            </a:r>
          </a:p>
          <a:p>
            <a:pPr lvl="1"/>
            <a:r>
              <a:rPr lang="en-US" sz="2400"/>
              <a:t>Leads </a:t>
            </a:r>
            <a:r>
              <a:rPr lang="en-US" sz="2400" dirty="0"/>
              <a:t>to diabetic ketoacidosis, a medical emergency</a:t>
            </a:r>
          </a:p>
          <a:p>
            <a:pPr lvl="2"/>
            <a:r>
              <a:rPr lang="en-US" sz="2000" dirty="0"/>
              <a:t>Activate 9-1-1 and student’s ECP</a:t>
            </a:r>
          </a:p>
          <a:p>
            <a:pPr lvl="1"/>
            <a:r>
              <a:rPr lang="en-US" sz="2400" dirty="0"/>
              <a:t>May develop rapidly due to insulin pump malfunction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01D7FB-5550-4E2F-B89B-C8F9F54F2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133" y="10438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5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11 - Ketones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https://www.youtube.com/watch?v=TXYMMguSDxs&amp;index=12&amp;list=PL3DE9DDE8EB2A2E56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DIABETES MANAGEMENT TASKS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1FA045-E988-405C-B9FB-2BB754B92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1613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7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4D29-2A36-44A0-83F5-C0608E81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150125"/>
            <a:ext cx="13702351" cy="637274"/>
          </a:xfrm>
        </p:spPr>
        <p:txBody>
          <a:bodyPr/>
          <a:lstStyle/>
          <a:p>
            <a:r>
              <a:rPr lang="en-US" sz="3200" b="1" dirty="0"/>
              <a:t>ADMINISTRATION OF DIABETES 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BCF60-74D6-453A-B87A-A7EAD20A1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90" y="1064525"/>
            <a:ext cx="11723426" cy="518615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The following slides are meant to provide instruction on administering several forms of glucagon and insulin.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*</a:t>
            </a:r>
            <a:r>
              <a:rPr lang="en-US" sz="2800" dirty="0"/>
              <a:t>Please note: There are various treatments for hypoglycemia, hyperglycemia and other diabetic emergencies. The Pennsylvania Department of Health does not recommend the use of one treatment or medication delivery method over another.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BC1825-DA75-EE3D-538F-243C0A852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6235" y="1241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44" y="177800"/>
            <a:ext cx="11192656" cy="609600"/>
          </a:xfrm>
        </p:spPr>
        <p:txBody>
          <a:bodyPr/>
          <a:lstStyle/>
          <a:p>
            <a:pPr algn="ctr"/>
            <a:r>
              <a:rPr lang="en-US" sz="3200" b="1" dirty="0"/>
              <a:t>ADMINISTRATION OF DIABETES 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Glucagon</a:t>
            </a:r>
          </a:p>
          <a:p>
            <a:pPr lvl="1"/>
            <a:r>
              <a:rPr lang="en-US" sz="2400" dirty="0"/>
              <a:t>Administer for treatment of severe hypoglycemia (low blood sugar) as outlined in student’s DMMP and ECP</a:t>
            </a:r>
          </a:p>
          <a:p>
            <a:pPr lvl="1"/>
            <a:r>
              <a:rPr lang="en-US" sz="2400" dirty="0"/>
              <a:t>Delivery Methods</a:t>
            </a:r>
          </a:p>
          <a:p>
            <a:pPr lvl="2"/>
            <a:r>
              <a:rPr lang="en-US" sz="2000" dirty="0"/>
              <a:t>Intramuscular (IM)</a:t>
            </a:r>
          </a:p>
          <a:p>
            <a:pPr lvl="2"/>
            <a:r>
              <a:rPr lang="en-US" sz="2000" dirty="0"/>
              <a:t>Nasal Spray</a:t>
            </a:r>
          </a:p>
          <a:p>
            <a:pPr lvl="2"/>
            <a:r>
              <a:rPr lang="en-US" sz="2000" dirty="0"/>
              <a:t>Pre-filled syringe/auto-injector</a:t>
            </a:r>
          </a:p>
          <a:p>
            <a:pPr lvl="1"/>
            <a:r>
              <a:rPr lang="en-US" sz="2400" dirty="0"/>
              <a:t>Activate 9-1-1 </a:t>
            </a:r>
          </a:p>
          <a:p>
            <a:pPr lvl="1"/>
            <a:r>
              <a:rPr lang="en-US" sz="2400" dirty="0"/>
              <a:t>May cause nausea and vomiting when student regains consciousness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2BDFD1-9C2F-4CC6-9C3B-F9C776B22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396" y="10953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/>
              <a:t>Adapted from: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hlinkClick r:id="rId5"/>
              </a:rPr>
              <a:t>Diabetes in School Children: Recommendations and Resource Guide for School Personnel (rev. 2021)</a:t>
            </a: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hlinkClick r:id="rId6"/>
              </a:rPr>
              <a:t>American Diabetes Association (ADA) Safe at School Campaign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 OF STUDENTS WITH DIABETES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B733BC-0097-48B8-966D-3F5EA4FE9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6 - Glucagon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</a:rPr>
              <a:t>Glucagon Delivery - Intramuscular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https://www.youtube.com/watch?v=OC-dcDgmXuI&amp;index=7&amp;list=PL3DE9DDE8EB2A2E56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ADMINISTRATION OF DIABETES MEDICATIONS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9DF727-9C94-4FE4-9A63-D9D8D9465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957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8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FDE3-16D1-4AA1-818C-F912C8F80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19368"/>
            <a:ext cx="10363200" cy="723332"/>
          </a:xfrm>
        </p:spPr>
        <p:txBody>
          <a:bodyPr/>
          <a:lstStyle/>
          <a:p>
            <a:pPr algn="ctr"/>
            <a:r>
              <a:rPr lang="en-US" sz="3600" dirty="0"/>
              <a:t>Glucagon Delivery by Nasal Spray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3B764-FD5B-476B-BC74-754795F34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2265528"/>
            <a:ext cx="10222173" cy="3373272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https://www.baqsimi.ca/en/got-your-baq#instructions_for_use_video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5519F-1D2D-4D50-B1C3-445D07FF0C0C}"/>
              </a:ext>
            </a:extLst>
          </p:cNvPr>
          <p:cNvSpPr txBox="1"/>
          <p:nvPr/>
        </p:nvSpPr>
        <p:spPr>
          <a:xfrm>
            <a:off x="532263" y="204717"/>
            <a:ext cx="11659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ADMINISTRATION OF DIABETES MEDICATIONS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63D047-C0D6-EBC4-EE30-E0049B876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5897" y="1230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DE7D-58E6-4A5B-A7D9-1F67A913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177800"/>
            <a:ext cx="11859903" cy="609600"/>
          </a:xfrm>
        </p:spPr>
        <p:txBody>
          <a:bodyPr/>
          <a:lstStyle/>
          <a:p>
            <a:r>
              <a:rPr lang="en-US" sz="3200" b="1" dirty="0"/>
              <a:t>ADMINISTRATION OF DIABETES 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B5FC0-A325-47FF-BB4A-ABAE49716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25" y="1378424"/>
            <a:ext cx="12651475" cy="44889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Glucagon Delivery by Pre-filled Syringe/Auto-Injector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https://youtu.be/9RxvgQjFwl4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702995-D631-4D47-1B7B-576A58885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417" y="1530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34" y="177800"/>
            <a:ext cx="11177666" cy="609600"/>
          </a:xfrm>
        </p:spPr>
        <p:txBody>
          <a:bodyPr/>
          <a:lstStyle/>
          <a:p>
            <a:pPr algn="ctr"/>
            <a:r>
              <a:rPr lang="en-US" sz="3200" b="1" dirty="0"/>
              <a:t>ADMINISTRATION OF DIABETES 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0496"/>
            <a:ext cx="10972800" cy="4267200"/>
          </a:xfrm>
        </p:spPr>
        <p:txBody>
          <a:bodyPr/>
          <a:lstStyle/>
          <a:p>
            <a:r>
              <a:rPr lang="en-US" sz="2800" dirty="0"/>
              <a:t>Insulin</a:t>
            </a:r>
          </a:p>
          <a:p>
            <a:pPr lvl="1"/>
            <a:r>
              <a:rPr lang="en-US" sz="2400" dirty="0"/>
              <a:t>Options if students requires insulin</a:t>
            </a:r>
          </a:p>
          <a:p>
            <a:pPr lvl="2"/>
            <a:r>
              <a:rPr lang="en-US" sz="2000" dirty="0"/>
              <a:t>Meals/snacks</a:t>
            </a:r>
          </a:p>
          <a:p>
            <a:pPr lvl="2"/>
            <a:r>
              <a:rPr lang="en-US" sz="2000" dirty="0"/>
              <a:t>Corrective dose to treat hyperglycemia</a:t>
            </a:r>
          </a:p>
          <a:p>
            <a:pPr lvl="1"/>
            <a:r>
              <a:rPr lang="en-US" sz="2400" dirty="0"/>
              <a:t>Type of insulin, delivery method and dose to be determined by student’s DMMP</a:t>
            </a:r>
          </a:p>
          <a:p>
            <a:pPr lvl="1"/>
            <a:r>
              <a:rPr lang="en-US" sz="2400" dirty="0"/>
              <a:t>Multiple types of insulin</a:t>
            </a:r>
          </a:p>
          <a:p>
            <a:pPr lvl="2"/>
            <a:r>
              <a:rPr lang="en-US" sz="2000" dirty="0"/>
              <a:t>Rapid-acting</a:t>
            </a:r>
          </a:p>
          <a:p>
            <a:pPr lvl="2"/>
            <a:r>
              <a:rPr lang="en-US" sz="2000" dirty="0"/>
              <a:t>Short-acting</a:t>
            </a:r>
          </a:p>
          <a:p>
            <a:pPr lvl="2"/>
            <a:r>
              <a:rPr lang="en-US" sz="2000" dirty="0"/>
              <a:t>Intermediate-acting</a:t>
            </a:r>
          </a:p>
          <a:p>
            <a:pPr lvl="2"/>
            <a:r>
              <a:rPr lang="en-US" sz="2000" dirty="0"/>
              <a:t>Long-acting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9F9560-CD6D-443A-9ED5-6CF17FBA7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11504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4" y="177800"/>
            <a:ext cx="11377534" cy="609600"/>
          </a:xfrm>
        </p:spPr>
        <p:txBody>
          <a:bodyPr/>
          <a:lstStyle/>
          <a:p>
            <a:pPr algn="ctr"/>
            <a:r>
              <a:rPr lang="en-US" sz="3200" b="1" dirty="0"/>
              <a:t>ADMINISTRATION OF DIABETES 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Insulin (continued)</a:t>
            </a:r>
          </a:p>
          <a:p>
            <a:pPr lvl="1"/>
            <a:r>
              <a:rPr lang="en-US" sz="2400" dirty="0"/>
              <a:t>Delivery methods</a:t>
            </a:r>
          </a:p>
          <a:p>
            <a:pPr lvl="2"/>
            <a:r>
              <a:rPr lang="en-US" sz="2000" dirty="0"/>
              <a:t>Syringe</a:t>
            </a:r>
          </a:p>
          <a:p>
            <a:pPr lvl="2"/>
            <a:r>
              <a:rPr lang="en-US" sz="2000" dirty="0"/>
              <a:t>Insulin pen</a:t>
            </a:r>
          </a:p>
          <a:p>
            <a:pPr lvl="2"/>
            <a:r>
              <a:rPr lang="en-US" sz="2000" dirty="0"/>
              <a:t>Insulin pump</a:t>
            </a:r>
          </a:p>
          <a:p>
            <a:pPr lvl="1"/>
            <a:r>
              <a:rPr lang="en-US" sz="2400" dirty="0"/>
              <a:t>Dosing</a:t>
            </a:r>
          </a:p>
          <a:p>
            <a:pPr lvl="2"/>
            <a:r>
              <a:rPr lang="en-US" sz="2000" dirty="0"/>
              <a:t>Basal/bolus</a:t>
            </a:r>
          </a:p>
          <a:p>
            <a:pPr lvl="2"/>
            <a:r>
              <a:rPr lang="en-US" sz="2000" dirty="0"/>
              <a:t>Fixed dose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36C02F-F577-43D6-A7FB-AA1FE80CC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1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7 – Insulin Basics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https://www.youtube.com/watch?v=-FlavJim_NI&amp;list=PL3DE9DDE8EB2A2E56&amp;index=8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ADMINISTRATION OF DIABETES MEDICATIONS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58C60A-0854-4CAB-A2B9-87DD9C8E1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0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8 – Insulin by Syringe and Vial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https://www.youtube.com/watch?v=IfWiEqnVJYo&amp;list=PL3DE9DDE8EB2A2E56&amp;index=9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ADMINISTRATION OF DIABETES MEDICATIONS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6C9A87-E08E-4299-B978-4B972A2CE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754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5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9 – Insulin by Pen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https://www.youtube.com/watch?v=D9Qa5J35ZPo&amp;index=10&amp;list=PL3DE9DDE8EB2A2E56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ADMINISTRATION OF DIABETES MEDICATIONS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BFDCF0-6F3E-487C-BA99-0D5D04BA9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10 – Insulin by Pumps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https://www.youtube.com/watch?v=w7-JBjJgKS4&amp;list=PL3DE9DDE8EB2A2E56&amp;index=11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ADMINISTRATION OF DIABETES MEDICATIONS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136A26-10DC-454D-8878-444E94F25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103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Diabetes management is 24/7.</a:t>
            </a:r>
          </a:p>
          <a:p>
            <a:pPr lvl="1"/>
            <a:r>
              <a:rPr lang="en-US" sz="2400" dirty="0"/>
              <a:t>Routine care is required to meet daily needs.</a:t>
            </a:r>
          </a:p>
          <a:p>
            <a:pPr lvl="1"/>
            <a:r>
              <a:rPr lang="en-US" sz="2400" dirty="0"/>
              <a:t>Emergencies can occur at any time.</a:t>
            </a:r>
          </a:p>
          <a:p>
            <a:pPr lvl="1"/>
            <a:endParaRPr lang="en-US" dirty="0"/>
          </a:p>
          <a:p>
            <a:r>
              <a:rPr lang="en-US" sz="2800" dirty="0"/>
              <a:t>School staff must be prepared to provide diabetes care at school and at all school-sponsored activities.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420C74-789B-4AE1-B066-BCEDD84F6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11141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5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All school personnel – Level 1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Staff responsible for students with diabetes – Level 1 and 2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Administration, nurses and school staff designated as trained diabetes personnel – Level 1, 2 and 3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RECOMMENDED ANNUAL TRAINING MODULES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999CD1-17CB-4DFC-9241-60E59A4FD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105525"/>
            <a:ext cx="10972800" cy="4267200"/>
          </a:xfrm>
        </p:spPr>
        <p:txBody>
          <a:bodyPr/>
          <a:lstStyle/>
          <a:p>
            <a:r>
              <a:rPr lang="en-US" sz="2800" dirty="0"/>
              <a:t>School staff training depends on responsibilities for students with diabetes.</a:t>
            </a:r>
          </a:p>
          <a:p>
            <a:pPr lvl="1"/>
            <a:r>
              <a:rPr lang="en-US" sz="2400" dirty="0"/>
              <a:t>Level 1- Overview of diabetes and initial steps in an emergency for all school personnel</a:t>
            </a:r>
          </a:p>
          <a:p>
            <a:pPr lvl="1"/>
            <a:r>
              <a:rPr lang="en-US" sz="2400" dirty="0"/>
              <a:t>Level 2- Written plans of care, student self-management and additional information for school staff who have specific responsibilities for students with diabetes </a:t>
            </a:r>
          </a:p>
          <a:p>
            <a:pPr lvl="1"/>
            <a:r>
              <a:rPr lang="en-US" sz="2400" dirty="0"/>
              <a:t>Level 3- Administration of medications, ketone testing and additional information for staff designated as trained diabetes personnel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B7B4C0-ED6F-47DA-A239-F7632A580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133" y="110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1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THIS CONCLUDES LEVEL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School administrators and staff designated as trained diabetes personnel (if applicable) should meet with the school nurse for instructions on individual students </a:t>
            </a:r>
            <a:r>
              <a:rPr lang="en-US"/>
              <a:t>with diabetes.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1DC947-B749-456F-966A-3998A19F8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9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Diabetes management is 24/7.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Routine care is required to meet daily needs.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Emergencies can occur at any time.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School staff must be prepared to provide diabetes care at school and all school-sponsored activities.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elements of effective diabetes management to be covered in this module are highlighted in yellow on the following slides.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 OF STUDENTS WITH DIABETES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B19741-A4C2-40DB-B0F8-5437CF945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80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8184" y="1050304"/>
            <a:ext cx="88392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Assembling a school health team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Developing student-written plans of care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Based on the student’s Diabetes Medical Management Plan (DMMP)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Designating and training school staff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Maintaining optimal blood glucose control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ELEMENTS OF EFFECTIVE DIABETES MANAGEMENT IN SCHOOLS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B1939B-FB2A-450B-ABBE-017D6B2DD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50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3025" y="1031450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Implementing student self-management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Operating monitoring equipment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Recognizing and treating hypoglycemia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Recognizing and treating hyperglycemia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Administering medications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Following an individualized meal plan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C06F7E-486F-4BFE-8EDC-A4C72D64F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4677" y="12273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5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4900" y="100965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Promoting regular physical activity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Planning for special events, field trips and extracurricular activities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Planning for disasters and emergencies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Dealing with emotional and social issues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10909F-C0DC-4DAC-8CDF-60575CD25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7543" y="11519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4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ACT 86 OF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193801"/>
            <a:ext cx="10972800" cy="4267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Level 3 training will include the following provisions from Act 86 of 2016:</a:t>
            </a:r>
          </a:p>
          <a:p>
            <a:pPr lvl="1"/>
            <a:r>
              <a:rPr lang="en-US" dirty="0"/>
              <a:t>Section 1414.3 Education of School Employees in Diabetes Care and Management</a:t>
            </a:r>
          </a:p>
          <a:p>
            <a:pPr lvl="2"/>
            <a:r>
              <a:rPr lang="en-US" dirty="0"/>
              <a:t>(a)(4) Techniques on administering glucagon and insulin</a:t>
            </a:r>
          </a:p>
          <a:p>
            <a:pPr lvl="2"/>
            <a:r>
              <a:rPr lang="en-US" dirty="0"/>
              <a:t>(b) (c) (d) Identification of school employees to provide diabetes care tasks </a:t>
            </a:r>
          </a:p>
          <a:p>
            <a:pPr lvl="1"/>
            <a:r>
              <a:rPr lang="en-US" dirty="0"/>
              <a:t>Section 1414.7 Coordinating, Supervising or Education Not Considered Delegation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976D59-CB40-4EF4-9DCE-1B6DD8524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133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587501"/>
            <a:ext cx="86614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Following this training, participants will be able to: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List two factors to consider when designating school staff as trained diabetes personnel;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List the steps for administering glucagon if identified for this role; and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List the steps for administering insulin if identified for this role.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endParaRPr lang="en-US" sz="2800" dirty="0"/>
          </a:p>
          <a:p>
            <a:pPr marL="514350" indent="-514350">
              <a:lnSpc>
                <a:spcPct val="90000"/>
              </a:lnSpc>
              <a:buAutoNum type="arabicPeriod"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OBJECTIVES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BE9831-F7CD-44EE-95E1-C7383816A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811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OH_Master%20Template[1]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ee34c1ad-bb57-47d0-86e3-a865a141362a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06076DE0F2FB4091442F564B1D128E" ma:contentTypeVersion="68" ma:contentTypeDescription="Create a new document." ma:contentTypeScope="" ma:versionID="4de57eb889d201d72985ceaa593ff4fc">
  <xsd:schema xmlns:xsd="http://www.w3.org/2001/XMLSchema" xmlns:xs="http://www.w3.org/2001/XMLSchema" xmlns:p="http://schemas.microsoft.com/office/2006/metadata/properties" xmlns:ns1="http://schemas.microsoft.com/sharepoint/v3" xmlns:ns2="906a5e43-ae57-4088-b6bd-ad0d184b1ed5" xmlns:ns3="735dd975-0058-4146-ac9d-26a8bd446284" targetNamespace="http://schemas.microsoft.com/office/2006/metadata/properties" ma:root="true" ma:fieldsID="ccf4630400cb0ffb85e142ae4c0e05cc" ns1:_="" ns2:_="" ns3:_="">
    <xsd:import namespace="http://schemas.microsoft.com/sharepoint/v3"/>
    <xsd:import namespace="906a5e43-ae57-4088-b6bd-ad0d184b1ed5"/>
    <xsd:import namespace="735dd975-0058-4146-ac9d-26a8bd44628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pprover_x0020_1" minOccurs="0"/>
                <xsd:element ref="ns3:Approver_x0020_2" minOccurs="0"/>
                <xsd:element ref="ns3:General_x0020_Comments" minOccurs="0"/>
                <xsd:element ref="ns3:Information_x0020_Generated_x0020_By" minOccurs="0"/>
                <xsd:element ref="ns3:Printing_x0020_Method" minOccurs="0"/>
                <xsd:element ref="ns3:Bureau" minOccurs="0"/>
                <xsd:element ref="ns3:Date_x0020_Needed" minOccurs="0"/>
                <xsd:element ref="ns3:Information_x0020_Type" minOccurs="0"/>
                <xsd:element ref="ns3:Deputate" minOccurs="0"/>
                <xsd:element ref="ns3:Distribution_x0020_Method" minOccurs="0"/>
                <xsd:element ref="ns3:Publication_x0020__x0023_" minOccurs="0"/>
                <xsd:element ref="ns3:Publication_x0020_Type" minOccurs="0"/>
                <xsd:element ref="ns1:DocumentSetDescription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23" nillable="true" ma:displayName="Description" ma:description="A description of the Document Set" ma:hidden="true" ma:internalName="DocumentSet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a5e43-ae57-4088-b6bd-ad0d184b1ed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dd975-0058-4146-ac9d-26a8bd446284" elementFormDefault="qualified">
    <xsd:import namespace="http://schemas.microsoft.com/office/2006/documentManagement/types"/>
    <xsd:import namespace="http://schemas.microsoft.com/office/infopath/2007/PartnerControls"/>
    <xsd:element name="Approver_x0020_1" ma:index="11" nillable="true" ma:displayName="Approver 1" ma:hidden="true" ma:list="UserInfo" ma:SharePointGroup="0" ma:internalName="Approver_x0020_1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_x0020_2" ma:index="12" nillable="true" ma:displayName="Approver 2" ma:hidden="true" ma:list="UserInfo" ma:SharePointGroup="0" ma:internalName="Approver_x0020_2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General_x0020_Comments" ma:index="13" nillable="true" ma:displayName="General Comments" ma:hidden="true" ma:internalName="General_x0020_Comments" ma:readOnly="false">
      <xsd:simpleType>
        <xsd:restriction base="dms:Note"/>
      </xsd:simpleType>
    </xsd:element>
    <xsd:element name="Information_x0020_Generated_x0020_By" ma:index="14" nillable="true" ma:displayName="Information Generated By" ma:format="Dropdown" ma:hidden="true" ma:internalName="Information_x0020_Generated_x0020_By" ma:readOnly="false">
      <xsd:simpleType>
        <xsd:union memberTypes="dms:Text">
          <xsd:simpleType>
            <xsd:restriction base="dms:Choice">
              <xsd:enumeration value="Department of program area"/>
              <xsd:enumeration value="District field office"/>
              <xsd:enumeration value="Contractor"/>
              <xsd:enumeration value="State health center"/>
            </xsd:restriction>
          </xsd:simpleType>
        </xsd:union>
      </xsd:simpleType>
    </xsd:element>
    <xsd:element name="Printing_x0020_Method" ma:index="15" nillable="true" ma:displayName="Printing Method" ma:format="Dropdown" ma:hidden="true" ma:internalName="Printing_x0020_Method" ma:readOnly="false">
      <xsd:simpleType>
        <xsd:restriction base="dms:Choice">
          <xsd:enumeration value="In House"/>
          <xsd:enumeration value="PA Publisher"/>
        </xsd:restriction>
      </xsd:simpleType>
    </xsd:element>
    <xsd:element name="Bureau" ma:index="16" nillable="true" ma:displayName="Bureau" ma:format="Dropdown" ma:hidden="true" ma:internalName="Bureau" ma:readOnly="false">
      <xsd:simpleType>
        <xsd:restriction base="dms:Choice">
          <xsd:enumeration value="BAFS"/>
          <xsd:enumeration value="BCD"/>
          <xsd:enumeration value="BCHS"/>
          <xsd:enumeration value="BCPLC"/>
          <xsd:enumeration value="BFH"/>
          <xsd:enumeration value="BFLC"/>
          <xsd:enumeration value="BHP"/>
          <xsd:enumeration value="BHPRR"/>
          <xsd:enumeration value="BHSR"/>
          <xsd:enumeration value="BIIT"/>
          <xsd:enumeration value="BMC"/>
          <xsd:enumeration value="BPHP"/>
          <xsd:enumeration value="Communications"/>
          <xsd:enumeration value="EMS"/>
          <xsd:enumeration value="EPI"/>
          <xsd:enumeration value="HR"/>
          <xsd:enumeration value="LABS"/>
          <xsd:enumeration value="Legal"/>
          <xsd:enumeration value="Legislative"/>
          <xsd:enumeration value="MM"/>
          <xsd:enumeration value="OHE"/>
          <xsd:enumeration value="OHI"/>
          <xsd:enumeration value="OHR"/>
          <xsd:enumeration value="PDMP"/>
          <xsd:enumeration value="Policy"/>
          <xsd:enumeration value="QA"/>
          <xsd:enumeration value="SOH"/>
          <xsd:enumeration value="WIC"/>
          <xsd:enumeration value="Exec Staff"/>
        </xsd:restriction>
      </xsd:simpleType>
    </xsd:element>
    <xsd:element name="Date_x0020_Needed" ma:index="17" nillable="true" ma:displayName="Date Needed" ma:format="DateOnly" ma:hidden="true" ma:internalName="Date_x0020_Needed" ma:readOnly="false">
      <xsd:simpleType>
        <xsd:restriction base="dms:DateTime"/>
      </xsd:simpleType>
    </xsd:element>
    <xsd:element name="Information_x0020_Type" ma:index="18" nillable="true" ma:displayName="Information Type" ma:format="Dropdown" ma:hidden="true" ma:internalName="Information_x0020_Type" ma:readOnly="false">
      <xsd:simpleType>
        <xsd:union memberTypes="dms:Text">
          <xsd:simpleType>
            <xsd:restriction base="dms:Choice">
              <xsd:enumeration value="After Action Report"/>
              <xsd:enumeration value="Annual Report"/>
              <xsd:enumeration value="Brochure/Flyer"/>
              <xsd:enumeration value="Fact Sheet"/>
              <xsd:enumeration value="Department Form"/>
              <xsd:enumeration value="HealthHUB Announcement"/>
              <xsd:enumeration value="HealthHUB Rotating Content"/>
              <xsd:enumeration value="Letter"/>
              <xsd:enumeration value="Log In Pop Up"/>
              <xsd:enumeration value="Newsletter"/>
              <xsd:enumeration value="Planning Document"/>
              <xsd:enumeration value="Poster"/>
              <xsd:enumeration value="PowerPoint Presentation"/>
              <xsd:enumeration value="Press Release"/>
              <xsd:enumeration value="Quarterly Report"/>
              <xsd:enumeration value="Statistical/Research Report"/>
              <xsd:enumeration value="Web Content"/>
            </xsd:restriction>
          </xsd:simpleType>
        </xsd:union>
      </xsd:simpleType>
    </xsd:element>
    <xsd:element name="Deputate" ma:index="19" nillable="true" ma:displayName="Deputate" ma:description="Choose Exec Office if submitter reports directly to the EDS or SOH" ma:format="Dropdown" ma:hidden="true" ma:internalName="Deputate" ma:readOnly="false">
      <xsd:simpleType>
        <xsd:restriction base="dms:Choice">
          <xsd:enumeration value="Admin"/>
          <xsd:enumeration value="HPA"/>
          <xsd:enumeration value="HPDP"/>
          <xsd:enumeration value="Innovation"/>
          <xsd:enumeration value="PG"/>
          <xsd:enumeration value="QA"/>
          <xsd:enumeration value="Exec Office"/>
        </xsd:restriction>
      </xsd:simpleType>
    </xsd:element>
    <xsd:element name="Distribution_x0020_Method" ma:index="20" nillable="true" ma:displayName="Distribution Method" ma:hidden="true" ma:internalName="Distribution_x0020_Method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Mail"/>
                        <xsd:enumeration value="Display booth"/>
                        <xsd:enumeration value="Handout"/>
                        <xsd:enumeration value="HealthHUB"/>
                        <xsd:enumeration value="Email"/>
                        <xsd:enumeration value="Website"/>
                        <xsd:enumeration value="Webinar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Publication_x0020__x0023_" ma:index="21" nillable="true" ma:displayName="Publication #" ma:description="(Only needed if printed through PA Publisher)If this is an existing publication, enter the SAP publication number. If this is a new publication, contact Norman Bilodeau to secure and HD number for a publication to be printed in hard copy." ma:hidden="true" ma:internalName="Publication_x0020__x0023_" ma:readOnly="false">
      <xsd:simpleType>
        <xsd:restriction base="dms:Text">
          <xsd:maxLength value="255"/>
        </xsd:restriction>
      </xsd:simpleType>
    </xsd:element>
    <xsd:element name="Publication_x0020_Type" ma:index="22" nillable="true" ma:displayName="Publication Type" ma:hidden="true" ma:internalName="Publication_x0020_Typ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tock"/>
                    <xsd:enumeration value="Non-Stock"/>
                    <xsd:enumeration value="Website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2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40F313A631F640B6F972CC12FDA1AA" ma:contentTypeVersion="1" ma:contentTypeDescription="Create a new document." ma:contentTypeScope="" ma:versionID="429649de8a5ecaa90982501cc014b517">
  <xsd:schema xmlns:xsd="http://www.w3.org/2001/XMLSchema" xmlns:xs="http://www.w3.org/2001/XMLSchema" xmlns:p="http://schemas.microsoft.com/office/2006/metadata/properties" xmlns:ns1="http://schemas.microsoft.com/sharepoint/v3" xmlns:ns2="ee34c1ad-bb57-47d0-86e3-a865a141362a" targetNamespace="http://schemas.microsoft.com/office/2006/metadata/properties" ma:root="true" ma:fieldsID="fc795d20a4a3e5777705df25fdb30730" ns1:_="" ns2:_="">
    <xsd:import namespace="http://schemas.microsoft.com/sharepoint/v3"/>
    <xsd:import namespace="ee34c1ad-bb57-47d0-86e3-a865a141362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4c1ad-bb57-47d0-86e3-a865a14136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6ECDF8-42E6-4C35-B602-66C7D34D43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FACC4D-66D2-4BD4-B445-2B7357823807}">
  <ds:schemaRefs>
    <ds:schemaRef ds:uri="735dd975-0058-4146-ac9d-26a8bd446284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06a5e43-ae57-4088-b6bd-ad0d184b1ed5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A4188BC-E4C6-4945-929C-7D45D4856B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06a5e43-ae57-4088-b6bd-ad0d184b1ed5"/>
    <ds:schemaRef ds:uri="735dd975-0058-4146-ac9d-26a8bd4462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D696713-D4AD-430A-8A2D-DD5F55A7E4E6}"/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1447</Words>
  <Application>Microsoft Office PowerPoint</Application>
  <PresentationFormat>Widescreen</PresentationFormat>
  <Paragraphs>226</Paragraphs>
  <Slides>31</Slides>
  <Notes>14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Verdana</vt:lpstr>
      <vt:lpstr>DOH_Master%20Template[1]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 86 OF 2016</vt:lpstr>
      <vt:lpstr>PowerPoint Presentation</vt:lpstr>
      <vt:lpstr>DESIGNATING AND TRAINING SCHOOL STAFF</vt:lpstr>
      <vt:lpstr>DESIGNATING AND TRAINING SCHOOL STAFF</vt:lpstr>
      <vt:lpstr>DESIGNATING AND TRAINING SCHOOL STAFF</vt:lpstr>
      <vt:lpstr>DESIGNATING AND TRAINING SCHOOL STAFF</vt:lpstr>
      <vt:lpstr>DESIGNATING AND TRAINING SCHOOL STAFF</vt:lpstr>
      <vt:lpstr>DIABETES MANAGEMENT TASKS</vt:lpstr>
      <vt:lpstr>DIABETES MANAGEMENT TASKS</vt:lpstr>
      <vt:lpstr>PowerPoint Presentation</vt:lpstr>
      <vt:lpstr>ADMINISTRATION OF DIABETES MEDICATIONS</vt:lpstr>
      <vt:lpstr>ADMINISTRATION OF DIABETES MEDICATIONS</vt:lpstr>
      <vt:lpstr>PowerPoint Presentation</vt:lpstr>
      <vt:lpstr>Glucagon Delivery by Nasal Spray</vt:lpstr>
      <vt:lpstr>ADMINISTRATION OF DIABETES MEDICATIONS</vt:lpstr>
      <vt:lpstr>ADMINISTRATION OF DIABETES MEDICATIONS</vt:lpstr>
      <vt:lpstr>ADMINISTRATION OF DIABETES MEDICATIONS</vt:lpstr>
      <vt:lpstr>PowerPoint Presentation</vt:lpstr>
      <vt:lpstr>PowerPoint Presentation</vt:lpstr>
      <vt:lpstr>PowerPoint Presentation</vt:lpstr>
      <vt:lpstr>PowerPoint Presentation</vt:lpstr>
      <vt:lpstr>REVIEW</vt:lpstr>
      <vt:lpstr>REVIEW</vt:lpstr>
      <vt:lpstr>THIS CONCLUDES LEVEL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3 Training -  July 2023</dc:title>
  <dc:creator>Beth Anne Bahn</dc:creator>
  <cp:keywords/>
  <dc:description/>
  <cp:lastModifiedBy>Schultz, Colleen</cp:lastModifiedBy>
  <cp:revision>70</cp:revision>
  <cp:lastPrinted>2017-08-02T14:05:06Z</cp:lastPrinted>
  <dcterms:created xsi:type="dcterms:W3CDTF">2017-01-31T14:41:41Z</dcterms:created>
  <dcterms:modified xsi:type="dcterms:W3CDTF">2023-07-07T18:22:54Z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0x0101009740F313A631F640B6F972CC12FDA1AA</vt:lpwstr>
  </property>
  <property fmtid="{D5CDD505-2E9C-101B-9397-08002B2CF9AE}" pid="3" name="Audience">
    <vt:lpwstr>;#Health care professional;#</vt:lpwstr>
  </property>
  <property fmtid="{D5CDD505-2E9C-101B-9397-08002B2CF9AE}" pid="4" name="_dlc_DocIdItemGuid">
    <vt:lpwstr>5b68a5b0-debf-48e0-8480-90550d27f987</vt:lpwstr>
  </property>
  <property fmtid="{D5CDD505-2E9C-101B-9397-08002B2CF9AE}" pid="5" name="Workflow Status">
    <vt:lpwstr>Approved</vt:lpwstr>
  </property>
  <property fmtid="{D5CDD505-2E9C-101B-9397-08002B2CF9AE}" pid="6" name="_docset_NoMedatataSyncRequired">
    <vt:lpwstr>False</vt:lpwstr>
  </property>
  <property fmtid="{D5CDD505-2E9C-101B-9397-08002B2CF9AE}" pid="7" name="Order">
    <vt:r8>1292200</vt:r8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vti_imgdate">
    <vt:lpwstr/>
  </property>
  <property fmtid="{D5CDD505-2E9C-101B-9397-08002B2CF9AE}" pid="11" name="wic_System_Copyright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TemplateUrl">
    <vt:lpwstr/>
  </property>
  <property fmtid="{D5CDD505-2E9C-101B-9397-08002B2CF9AE}" pid="15" name="Alt text">
    <vt:lpwstr/>
  </property>
</Properties>
</file>