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2"/>
  </p:notesMasterIdLst>
  <p:sldIdLst>
    <p:sldId id="256" r:id="rId5"/>
    <p:sldId id="260" r:id="rId6"/>
    <p:sldId id="270" r:id="rId7"/>
    <p:sldId id="271" r:id="rId8"/>
    <p:sldId id="301" r:id="rId9"/>
    <p:sldId id="302" r:id="rId10"/>
    <p:sldId id="303" r:id="rId11"/>
    <p:sldId id="272" r:id="rId12"/>
    <p:sldId id="297" r:id="rId13"/>
    <p:sldId id="273" r:id="rId14"/>
    <p:sldId id="304" r:id="rId15"/>
    <p:sldId id="305" r:id="rId16"/>
    <p:sldId id="306" r:id="rId17"/>
    <p:sldId id="276" r:id="rId18"/>
    <p:sldId id="280" r:id="rId19"/>
    <p:sldId id="309" r:id="rId20"/>
    <p:sldId id="261" r:id="rId21"/>
    <p:sldId id="307" r:id="rId22"/>
    <p:sldId id="279" r:id="rId23"/>
    <p:sldId id="300" r:id="rId24"/>
    <p:sldId id="274" r:id="rId25"/>
    <p:sldId id="262" r:id="rId26"/>
    <p:sldId id="311" r:id="rId27"/>
    <p:sldId id="291" r:id="rId28"/>
    <p:sldId id="263" r:id="rId29"/>
    <p:sldId id="294" r:id="rId30"/>
    <p:sldId id="293" r:id="rId31"/>
    <p:sldId id="286" r:id="rId32"/>
    <p:sldId id="288" r:id="rId33"/>
    <p:sldId id="264" r:id="rId34"/>
    <p:sldId id="296" r:id="rId35"/>
    <p:sldId id="295" r:id="rId36"/>
    <p:sldId id="281" r:id="rId37"/>
    <p:sldId id="284" r:id="rId38"/>
    <p:sldId id="283" r:id="rId39"/>
    <p:sldId id="298" r:id="rId40"/>
    <p:sldId id="282" r:id="rId41"/>
    <p:sldId id="285" r:id="rId42"/>
    <p:sldId id="275" r:id="rId43"/>
    <p:sldId id="265" r:id="rId44"/>
    <p:sldId id="289" r:id="rId45"/>
    <p:sldId id="266" r:id="rId46"/>
    <p:sldId id="269" r:id="rId47"/>
    <p:sldId id="278" r:id="rId48"/>
    <p:sldId id="267" r:id="rId49"/>
    <p:sldId id="277" r:id="rId50"/>
    <p:sldId id="308"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A81F41-1D90-7A03-4392-6C842C9F15FE}" name="Krause, Janan" initials="KJ" userId="S::jankrause@pa.gov::71a1742b-8b27-4883-bdef-7f233d5d895f" providerId="AD"/>
  <p188:author id="{F5C0984F-9546-1632-79B7-8E54050C012B}" name="Bicking Kinsey, Cara" initials="BKC" userId="S::cbickingki@pa.gov::2919b621-cf32-4bd3-a1ec-e8d400ba9922" providerId="AD"/>
  <p188:author id="{C51B1470-0336-AFA1-EBDF-E93080ECD5B5}" name="Nace, Molly" initials="NM" userId="S::monace@pa.gov::51a92f46-f36b-435e-97bb-92f78d3f2ce3" providerId="AD"/>
  <p188:author id="{27E66788-1E26-E934-09CB-0B8E3ECA8177}" name="Feathers, Alison" initials="FA" userId="S::afeathers@pa.gov::d4ed2283-15e6-412f-aca5-5ea8f0b4a458" providerId="AD"/>
  <p188:author id="{C69850B4-90CF-38EC-FD55-98EFE3232182}" name="Giacomucci, Monica" initials="GM" userId="S::mogiacomuc@pa.gov::b6298942-6f5e-4c45-9ebc-25ff00677e18" providerId="AD"/>
  <p188:author id="{FA0455B4-5090-95C2-3992-FD1DFC70644A}" name="Paoline, Julie" initials="PJ" userId="S::c-jpaoline@pa.gov::0d0eecd0-c8ec-4352-9d63-df9467525570" providerId="AD"/>
  <p188:author id="{B44EF1D4-21C3-0AF4-CE04-82A4E70A37DF}" name="McHugh, Lisa" initials="ML" userId="S::lmchugh@pa.gov::3ee2965b-a379-42ab-9de1-17f70aec1bcc" providerId="AD"/>
  <p188:author id="{2DB2E6FD-C49C-21B3-7597-D021A7F9AA16}" name="Lawreck, Alexis" initials="LA" userId="S::alawreck@pa.gov::d7ddb513-56c8-41e2-988e-4097eb0b1454" providerId="AD"/>
  <p188:author id="{954386FE-AED1-22E4-CBCD-9F22009F69D2}" name="Sinkevitch, Jenna" initials="SJ" userId="S::c-jsinkevi@pa.gov::834530bb-76eb-4826-81d8-86f3ef97110d"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BF2F04-2F61-4BAA-BDC8-009014653C16}" type="datetimeFigureOut">
              <a:rPr lang="en-US" smtClean="0"/>
              <a:t>7/10/2023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8E4261-FF5E-4B97-B696-B63E42F6C016}" type="slidenum">
              <a:rPr lang="en-US" smtClean="0"/>
              <a:t>‹#›</a:t>
            </a:fld>
            <a:endParaRPr lang="en-US"/>
          </a:p>
        </p:txBody>
      </p:sp>
    </p:spTree>
    <p:extLst>
      <p:ext uri="{BB962C8B-B14F-4D97-AF65-F5344CB8AC3E}">
        <p14:creationId xmlns:p14="http://schemas.microsoft.com/office/powerpoint/2010/main" val="3838497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dc.gov/fungal/candida-auris/c-auris-health-qa.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dc.gov/hai/containment/PPE-Nursing-Homes.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epa.gov/pesticide-registration/list-p-antimicrobial-products-registered-epa-claims-against-candida-auris"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epa.gov/pesticide-registration/list-k-epas-registered-antimicrobial-products-effective-against-clostridium"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cdc.gov/hai/prevent/prevention_tools.html"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dc.gov/fungal/candida-auris/identification.html#identify"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Healthcare facilities in several countries have reported that a type of yeast called </a:t>
            </a:r>
            <a:r>
              <a:rPr lang="en-US" i="1"/>
              <a:t>Candida auris </a:t>
            </a:r>
            <a:r>
              <a:rPr lang="en-US"/>
              <a:t>has been causing severe illness in hospitalized patients. </a:t>
            </a:r>
          </a:p>
          <a:p>
            <a:pPr marL="171450" indent="-171450">
              <a:buFont typeface="Arial" panose="020B0604020202020204" pitchFamily="34" charset="0"/>
              <a:buChar char="•"/>
            </a:pPr>
            <a:r>
              <a:rPr lang="en-US"/>
              <a:t>CDC considers C. auris an emerging pathogen because increasing numbers of infections have been identified in multiple countries since it was recognized.</a:t>
            </a:r>
          </a:p>
          <a:p>
            <a:pPr marL="171450" indent="-171450">
              <a:buFont typeface="Arial" panose="020B0604020202020204" pitchFamily="34" charset="0"/>
              <a:buChar char="•"/>
            </a:pPr>
            <a:r>
              <a:rPr lang="en-US"/>
              <a:t>In June 2016, CDC issued a clinical alert describing the global emergence of C. auris and requesting that laboratories report C. auris cases and send patient samples to state and local health departments and CDC. </a:t>
            </a:r>
          </a:p>
          <a:p>
            <a:pPr marL="171450" indent="-171450">
              <a:buFont typeface="Arial" panose="020B0604020202020204" pitchFamily="34" charset="0"/>
              <a:buChar char="•"/>
            </a:pPr>
            <a:r>
              <a:rPr lang="en-US"/>
              <a:t>Thirteen cases of Candida auris (C. auris) were reported in November of 2016 – Seven of the cases occurred between May 2013 and August 2016, and six of them were identified through retrospective review.</a:t>
            </a:r>
          </a:p>
          <a:p>
            <a:pPr marL="171450" indent="-171450">
              <a:buFont typeface="Arial" panose="020B0604020202020204" pitchFamily="34" charset="0"/>
              <a:buChar char="•"/>
            </a:pPr>
            <a:r>
              <a:rPr lang="en-US"/>
              <a:t>Patients with C. auris were reported in New York, Illinois, Maryland, and New Jersey.</a:t>
            </a:r>
          </a:p>
          <a:p>
            <a:pPr marL="0" indent="0">
              <a:buFont typeface="Arial" panose="020B0604020202020204" pitchFamily="34" charset="0"/>
              <a:buNone/>
            </a:pPr>
            <a:r>
              <a:rPr lang="en-US"/>
              <a:t>(Centers for Disease Control and Prevention, 2016)</a:t>
            </a: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D1124239-9DBD-4672-BA69-D686CFDD5902}" type="slidenum">
              <a:rPr lang="en-US" smtClean="0"/>
              <a:t>4</a:t>
            </a:fld>
            <a:endParaRPr lang="en-US"/>
          </a:p>
        </p:txBody>
      </p:sp>
    </p:spTree>
    <p:extLst>
      <p:ext uri="{BB962C8B-B14F-4D97-AF65-F5344CB8AC3E}">
        <p14:creationId xmlns:p14="http://schemas.microsoft.com/office/powerpoint/2010/main" val="1888693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An increase in infections due to unidentified Candida species in a patient care unit, including increases in isolation of </a:t>
            </a:r>
            <a:r>
              <a:rPr lang="en-US" i="1"/>
              <a:t>Candida</a:t>
            </a:r>
            <a:r>
              <a:rPr lang="en-US"/>
              <a:t> from urine specimens, should also prompt suspicion for </a:t>
            </a:r>
            <a:r>
              <a:rPr lang="en-US" i="1"/>
              <a:t>C. </a:t>
            </a:r>
            <a:r>
              <a:rPr lang="en-US" i="1" err="1"/>
              <a:t>auris</a:t>
            </a:r>
            <a:r>
              <a:rPr lang="en-US" i="1"/>
              <a:t> </a:t>
            </a:r>
            <a:r>
              <a:rPr lang="en-US"/>
              <a:t>since </a:t>
            </a:r>
            <a:r>
              <a:rPr lang="en-US" i="1"/>
              <a:t>C. </a:t>
            </a:r>
            <a:r>
              <a:rPr lang="en-US" i="1" err="1"/>
              <a:t>auris</a:t>
            </a:r>
            <a:r>
              <a:rPr lang="en-US" i="1"/>
              <a:t> </a:t>
            </a:r>
            <a:r>
              <a:rPr lang="en-US"/>
              <a:t>can be transmitted in healthcare settings.</a:t>
            </a:r>
          </a:p>
          <a:p>
            <a:pPr marL="0" indent="0">
              <a:buFont typeface="Arial" panose="020B0604020202020204" pitchFamily="34" charset="0"/>
              <a:buNone/>
            </a:pPr>
            <a:r>
              <a:rPr lang="en-US"/>
              <a:t>Risk Factors for </a:t>
            </a:r>
            <a:r>
              <a:rPr lang="en-US" i="1"/>
              <a:t>C. </a:t>
            </a:r>
            <a:r>
              <a:rPr lang="en-US" i="1" err="1"/>
              <a:t>auris</a:t>
            </a:r>
            <a:r>
              <a:rPr lang="en-US" i="1"/>
              <a:t> </a:t>
            </a:r>
            <a:r>
              <a:rPr lang="en-US"/>
              <a:t>include: (Sikora &amp; Zahra, 2022)</a:t>
            </a:r>
          </a:p>
          <a:p>
            <a:pPr marL="171450" indent="-171450">
              <a:buFont typeface="Arial" panose="020B0604020202020204" pitchFamily="34" charset="0"/>
              <a:buChar char="•"/>
            </a:pPr>
            <a:r>
              <a:rPr lang="en-US"/>
              <a:t>Presence of a central venous catheter</a:t>
            </a:r>
          </a:p>
          <a:p>
            <a:pPr marL="171450" indent="-171450">
              <a:buFont typeface="Arial" panose="020B0604020202020204" pitchFamily="34" charset="0"/>
              <a:buChar char="•"/>
            </a:pPr>
            <a:r>
              <a:rPr lang="en-US"/>
              <a:t>Indwelling urinary catheter</a:t>
            </a:r>
          </a:p>
          <a:p>
            <a:pPr marL="171450" indent="-171450">
              <a:buFont typeface="Arial" panose="020B0604020202020204" pitchFamily="34" charset="0"/>
              <a:buChar char="•"/>
            </a:pPr>
            <a:r>
              <a:rPr lang="en-US"/>
              <a:t>Immunosuppressive state (human immunodeficiency virus, hematologic malignancy, solid tumors, transplant recipients, neutropenia, chemotherapy, corticosteroid therapy)</a:t>
            </a:r>
          </a:p>
          <a:p>
            <a:pPr marL="171450" indent="-171450">
              <a:buFont typeface="Arial" panose="020B0604020202020204" pitchFamily="34" charset="0"/>
              <a:buChar char="•"/>
            </a:pPr>
            <a:r>
              <a:rPr lang="en-US"/>
              <a:t>Diabetes mellitus</a:t>
            </a:r>
          </a:p>
          <a:p>
            <a:pPr marL="171450" indent="-171450">
              <a:buFont typeface="Arial" panose="020B0604020202020204" pitchFamily="34" charset="0"/>
              <a:buChar char="•"/>
            </a:pPr>
            <a:r>
              <a:rPr lang="en-US"/>
              <a:t>Chronic kidney disease</a:t>
            </a:r>
          </a:p>
          <a:p>
            <a:pPr marL="171450" indent="-171450">
              <a:buFont typeface="Arial" panose="020B0604020202020204" pitchFamily="34" charset="0"/>
              <a:buChar char="•"/>
            </a:pPr>
            <a:r>
              <a:rPr lang="en-US"/>
              <a:t>Exposure to broad-spectrum antibiotics or previous exposure to antifungal agents within 30 days</a:t>
            </a:r>
          </a:p>
          <a:p>
            <a:pPr marL="171450" indent="-171450">
              <a:buFont typeface="Arial" panose="020B0604020202020204" pitchFamily="34" charset="0"/>
              <a:buChar char="•"/>
            </a:pPr>
            <a:r>
              <a:rPr lang="en-US"/>
              <a:t>Concomitant bacteremia or </a:t>
            </a:r>
            <a:r>
              <a:rPr lang="en-US" err="1"/>
              <a:t>candiduria</a:t>
            </a:r>
            <a:endParaRPr lang="en-US"/>
          </a:p>
          <a:p>
            <a:pPr marL="171450" indent="-171450">
              <a:buFont typeface="Arial" panose="020B0604020202020204" pitchFamily="34" charset="0"/>
              <a:buChar char="•"/>
            </a:pPr>
            <a:r>
              <a:rPr lang="en-US"/>
              <a:t>Parenteral nutrition</a:t>
            </a:r>
          </a:p>
          <a:p>
            <a:pPr marL="171450" indent="-171450">
              <a:buFont typeface="Arial" panose="020B0604020202020204" pitchFamily="34" charset="0"/>
              <a:buChar char="•"/>
            </a:pPr>
            <a:r>
              <a:rPr lang="en-US"/>
              <a:t>Blood transfusion</a:t>
            </a:r>
          </a:p>
          <a:p>
            <a:pPr marL="171450" indent="-171450">
              <a:buFont typeface="Arial" panose="020B0604020202020204" pitchFamily="34" charset="0"/>
              <a:buChar char="•"/>
            </a:pPr>
            <a:r>
              <a:rPr lang="en-US"/>
              <a:t>Hemodialysis</a:t>
            </a:r>
          </a:p>
          <a:p>
            <a:pPr marL="171450" indent="-171450">
              <a:buFont typeface="Arial" panose="020B0604020202020204" pitchFamily="34" charset="0"/>
              <a:buChar char="•"/>
            </a:pPr>
            <a:r>
              <a:rPr lang="en-US"/>
              <a:t>Surgery within 30 days</a:t>
            </a:r>
          </a:p>
          <a:p>
            <a:pPr marL="171450" indent="-171450">
              <a:buFont typeface="Arial" panose="020B0604020202020204" pitchFamily="34" charset="0"/>
              <a:buChar char="•"/>
            </a:pPr>
            <a:r>
              <a:rPr lang="en-US"/>
              <a:t>Admission to intensive care units</a:t>
            </a:r>
          </a:p>
        </p:txBody>
      </p:sp>
      <p:sp>
        <p:nvSpPr>
          <p:cNvPr id="4" name="Slide Number Placeholder 3"/>
          <p:cNvSpPr>
            <a:spLocks noGrp="1"/>
          </p:cNvSpPr>
          <p:nvPr>
            <p:ph type="sldNum" sz="quarter" idx="5"/>
          </p:nvPr>
        </p:nvSpPr>
        <p:spPr/>
        <p:txBody>
          <a:bodyPr/>
          <a:lstStyle/>
          <a:p>
            <a:fld id="{D1124239-9DBD-4672-BA69-D686CFDD5902}" type="slidenum">
              <a:rPr lang="en-US" smtClean="0"/>
              <a:t>13</a:t>
            </a:fld>
            <a:endParaRPr lang="en-US"/>
          </a:p>
        </p:txBody>
      </p:sp>
    </p:spTree>
    <p:extLst>
      <p:ext uri="{BB962C8B-B14F-4D97-AF65-F5344CB8AC3E}">
        <p14:creationId xmlns:p14="http://schemas.microsoft.com/office/powerpoint/2010/main" val="3984804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a:t>C. auris </a:t>
            </a:r>
            <a:r>
              <a:rPr lang="en-US"/>
              <a:t>can colonize patients’ skin and other body parts months after active infection has resolved.</a:t>
            </a:r>
          </a:p>
          <a:p>
            <a:pPr marL="171450" indent="-171450">
              <a:buFont typeface="Arial" panose="020B0604020202020204" pitchFamily="34" charset="0"/>
              <a:buChar char="•"/>
            </a:pPr>
            <a:r>
              <a:rPr lang="en-US" i="1"/>
              <a:t>C. auris </a:t>
            </a:r>
            <a:r>
              <a:rPr lang="en-US"/>
              <a:t>can cause invasive infection (e.g., bloodstream, intra-abdominal) requiring antifungal therapy.</a:t>
            </a:r>
          </a:p>
          <a:p>
            <a:pPr marL="171450" indent="-171450">
              <a:buFont typeface="Arial" panose="020B0604020202020204" pitchFamily="34" charset="0"/>
              <a:buChar char="•"/>
            </a:pPr>
            <a:r>
              <a:rPr lang="en-US"/>
              <a:t>It has also been found in noninvasive body sites and can colonize a person without causing an active infection.</a:t>
            </a:r>
          </a:p>
          <a:p>
            <a:pPr marL="171450" indent="-171450">
              <a:buFont typeface="Arial" panose="020B0604020202020204" pitchFamily="34" charset="0"/>
              <a:buChar char="•"/>
            </a:pPr>
            <a:r>
              <a:rPr lang="en-US"/>
              <a:t>These sites include urine, external ear canal, wounds, and respiratory specimens. </a:t>
            </a:r>
          </a:p>
          <a:p>
            <a:pPr marL="171450" indent="-171450">
              <a:buFont typeface="Arial" panose="020B0604020202020204" pitchFamily="34" charset="0"/>
              <a:buChar char="•"/>
            </a:pPr>
            <a:r>
              <a:rPr lang="en-US"/>
              <a:t>Because </a:t>
            </a:r>
            <a:r>
              <a:rPr lang="en-US" i="1"/>
              <a:t>C. auris </a:t>
            </a:r>
            <a:r>
              <a:rPr lang="en-US"/>
              <a:t>has also been found on the skin, a screening swab can determine colonization. </a:t>
            </a:r>
          </a:p>
          <a:p>
            <a:pPr marL="171450" indent="-171450">
              <a:buFont typeface="Arial" panose="020B0604020202020204" pitchFamily="34" charset="0"/>
              <a:buChar char="•"/>
            </a:pPr>
            <a:r>
              <a:rPr lang="en-US"/>
              <a:t>Patients have been found to be colonized for several months after active infection has resolved – we don’t know the maximum amount of time that a patient can be colonized.</a:t>
            </a:r>
          </a:p>
          <a:p>
            <a:pPr marL="171450" indent="-171450">
              <a:buFont typeface="Arial" panose="020B0604020202020204" pitchFamily="34" charset="0"/>
              <a:buChar char="•"/>
            </a:pPr>
            <a:r>
              <a:rPr lang="en-US"/>
              <a:t>There are currently no data on the efficacy of decolonization for patients with C. auris, such as the use of chlorhexidine or topical antifungals.</a:t>
            </a:r>
          </a:p>
          <a:p>
            <a:pPr marL="0" indent="0">
              <a:buFont typeface="Arial" panose="020B0604020202020204" pitchFamily="34" charset="0"/>
              <a:buNone/>
            </a:pPr>
            <a:r>
              <a:rPr lang="en-US"/>
              <a:t> (Centers for Disease Control and Prevention, 2021)</a:t>
            </a:r>
          </a:p>
        </p:txBody>
      </p:sp>
      <p:sp>
        <p:nvSpPr>
          <p:cNvPr id="4" name="Slide Number Placeholder 3"/>
          <p:cNvSpPr>
            <a:spLocks noGrp="1"/>
          </p:cNvSpPr>
          <p:nvPr>
            <p:ph type="sldNum" sz="quarter" idx="5"/>
          </p:nvPr>
        </p:nvSpPr>
        <p:spPr/>
        <p:txBody>
          <a:bodyPr/>
          <a:lstStyle/>
          <a:p>
            <a:fld id="{D1124239-9DBD-4672-BA69-D686CFDD5902}" type="slidenum">
              <a:rPr lang="en-US" smtClean="0"/>
              <a:t>14</a:t>
            </a:fld>
            <a:endParaRPr lang="en-US"/>
          </a:p>
        </p:txBody>
      </p:sp>
    </p:spTree>
    <p:extLst>
      <p:ext uri="{BB962C8B-B14F-4D97-AF65-F5344CB8AC3E}">
        <p14:creationId xmlns:p14="http://schemas.microsoft.com/office/powerpoint/2010/main" val="1875962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FF0000"/>
                </a:solidFill>
              </a:rPr>
              <a:t>The chain of infection consists of 6 links that can be broken at any point through prevention and control measures: </a:t>
            </a:r>
            <a:endParaRPr lang="en-US">
              <a:solidFill>
                <a:srgbClr val="FF0000"/>
              </a:solidFill>
              <a:cs typeface="Calibri"/>
            </a:endParaRPr>
          </a:p>
          <a:p>
            <a:pPr marL="0" indent="0">
              <a:buFont typeface="Arial" panose="020B0604020202020204" pitchFamily="34" charset="0"/>
              <a:buNone/>
            </a:pPr>
            <a:r>
              <a:rPr lang="en-US" b="1">
                <a:solidFill>
                  <a:srgbClr val="FF0000"/>
                </a:solidFill>
              </a:rPr>
              <a:t>Infectious agent</a:t>
            </a:r>
            <a:r>
              <a:rPr lang="en-US">
                <a:solidFill>
                  <a:srgbClr val="FF0000"/>
                </a:solidFill>
              </a:rPr>
              <a:t>: bacteria, virus, fungi (i.e. Candida auris), or parasites. Broken through diagnosis and treatment and antimicrobial stewardship</a:t>
            </a:r>
            <a:endParaRPr lang="en-US">
              <a:solidFill>
                <a:srgbClr val="FF0000"/>
              </a:solidFill>
              <a:cs typeface="Calibri"/>
            </a:endParaRPr>
          </a:p>
          <a:p>
            <a:r>
              <a:rPr lang="en-US" b="1">
                <a:solidFill>
                  <a:srgbClr val="FF0000"/>
                </a:solidFill>
              </a:rPr>
              <a:t>Reservoir</a:t>
            </a:r>
            <a:r>
              <a:rPr lang="en-US">
                <a:solidFill>
                  <a:srgbClr val="FF0000"/>
                </a:solidFill>
              </a:rPr>
              <a:t>: dirty surfaces and equipment, people, water, animals/insects, soil. Broken through cleaning and disinfection and sterilization, IPC policies, pest control </a:t>
            </a:r>
            <a:endParaRPr lang="en-US">
              <a:solidFill>
                <a:srgbClr val="FF0000"/>
              </a:solidFill>
              <a:cs typeface="Calibri"/>
            </a:endParaRPr>
          </a:p>
          <a:p>
            <a:r>
              <a:rPr lang="en-US" b="1">
                <a:solidFill>
                  <a:srgbClr val="FF0000"/>
                </a:solidFill>
              </a:rPr>
              <a:t>Portal of exit</a:t>
            </a:r>
            <a:r>
              <a:rPr lang="en-US">
                <a:solidFill>
                  <a:srgbClr val="FF0000"/>
                </a:solidFill>
              </a:rPr>
              <a:t>: open wounds/skin, splatter of body fluids, aerosols. Broken through hand hygiene, personal protective equipment, control of aerosols, respiratory etiquette, waste disposal </a:t>
            </a:r>
            <a:endParaRPr lang="en-US">
              <a:solidFill>
                <a:srgbClr val="FF0000"/>
              </a:solidFill>
              <a:cs typeface="Calibri"/>
            </a:endParaRPr>
          </a:p>
          <a:p>
            <a:r>
              <a:rPr lang="en-US" b="1">
                <a:solidFill>
                  <a:srgbClr val="FF0000"/>
                </a:solidFill>
              </a:rPr>
              <a:t>Mode of transmission</a:t>
            </a:r>
            <a:r>
              <a:rPr lang="en-US">
                <a:solidFill>
                  <a:srgbClr val="FF0000"/>
                </a:solidFill>
              </a:rPr>
              <a:t>: contact (direct or indirect), ingestion, inhalation. Broken through hand hygiene, PPE, food safety, cleaning/disinfection, isolation </a:t>
            </a:r>
            <a:endParaRPr lang="en-US">
              <a:solidFill>
                <a:srgbClr val="FF0000"/>
              </a:solidFill>
              <a:cs typeface="Calibri"/>
            </a:endParaRPr>
          </a:p>
          <a:p>
            <a:pPr marL="0" indent="0">
              <a:buFont typeface="Arial" panose="020B0604020202020204" pitchFamily="34" charset="0"/>
              <a:buNone/>
            </a:pPr>
            <a:r>
              <a:rPr lang="en-US" b="1">
                <a:solidFill>
                  <a:srgbClr val="FF0000"/>
                </a:solidFill>
              </a:rPr>
              <a:t>Portal of entry</a:t>
            </a:r>
            <a:r>
              <a:rPr lang="en-US">
                <a:solidFill>
                  <a:srgbClr val="FF0000"/>
                </a:solidFill>
              </a:rPr>
              <a:t>: broken skin/incisions, respiratory tract, mucous membranes, catheters and tubes. Broken through hand hygiene, PPE, personal hygiene, first aid, removal of catheters and tubes</a:t>
            </a:r>
            <a:endParaRPr lang="en-US">
              <a:solidFill>
                <a:srgbClr val="FF0000"/>
              </a:solidFill>
              <a:cs typeface="Calibri"/>
            </a:endParaRPr>
          </a:p>
          <a:p>
            <a:r>
              <a:rPr lang="en-US" b="1">
                <a:solidFill>
                  <a:srgbClr val="FF0000"/>
                </a:solidFill>
              </a:rPr>
              <a:t>Susceptible host</a:t>
            </a:r>
            <a:r>
              <a:rPr lang="en-US">
                <a:solidFill>
                  <a:srgbClr val="FF0000"/>
                </a:solidFill>
              </a:rPr>
              <a:t>: any person, especially those receiving healthcare. Broken through immunizations, treatment of underlying disease, health insurance and patient education </a:t>
            </a:r>
            <a:endParaRPr lang="en-US">
              <a:solidFill>
                <a:srgbClr val="FF0000"/>
              </a:solidFill>
              <a:cs typeface="Calibri"/>
            </a:endParaRPr>
          </a:p>
          <a:p>
            <a:pPr marL="0" indent="0">
              <a:buFont typeface="Arial" panose="020B0604020202020204" pitchFamily="34" charset="0"/>
              <a:buNone/>
            </a:pPr>
            <a:endParaRPr lang="en-US">
              <a:solidFill>
                <a:srgbClr val="FF0000"/>
              </a:solidFill>
            </a:endParaRPr>
          </a:p>
          <a:p>
            <a:r>
              <a:rPr lang="en-US">
                <a:solidFill>
                  <a:srgbClr val="FF0000"/>
                </a:solidFill>
              </a:rPr>
              <a:t>In the case of C. auris: </a:t>
            </a:r>
          </a:p>
          <a:p>
            <a:pPr marL="171450" indent="-171450">
              <a:buFont typeface="Arial" panose="020B0604020202020204" pitchFamily="34" charset="0"/>
              <a:buChar char="•"/>
            </a:pPr>
            <a:r>
              <a:rPr lang="en-US"/>
              <a:t>C. auris can be transmitted in healthcare settings and cause outbreaks. </a:t>
            </a:r>
            <a:endParaRPr lang="en-US">
              <a:cs typeface="Calibri"/>
            </a:endParaRPr>
          </a:p>
          <a:p>
            <a:pPr marL="171450" indent="-171450">
              <a:buFont typeface="Arial" panose="020B0604020202020204" pitchFamily="34" charset="0"/>
              <a:buChar char="•"/>
            </a:pPr>
            <a:r>
              <a:rPr lang="en-US"/>
              <a:t>It can colonize patients for many months, persist in the environment, and withstand some commonly used healthcare facility disinfectants.</a:t>
            </a:r>
            <a:endParaRPr lang="en-US">
              <a:cs typeface="Calibri"/>
            </a:endParaRPr>
          </a:p>
          <a:p>
            <a:pPr marL="171450" indent="-171450">
              <a:buFont typeface="Arial" panose="020B0604020202020204" pitchFamily="34" charset="0"/>
              <a:buChar char="•"/>
            </a:pPr>
            <a:r>
              <a:rPr lang="en-US"/>
              <a:t>C. auris can spread in healthcare settings through contact with contaminated environmental surfaces or equipment or from person to person. </a:t>
            </a:r>
            <a:endParaRPr lang="en-US">
              <a:cs typeface="Calibri"/>
            </a:endParaRPr>
          </a:p>
          <a:p>
            <a:pPr marL="171450" indent="-171450">
              <a:buFont typeface="Arial" panose="020B0604020202020204" pitchFamily="34" charset="0"/>
              <a:buChar char="•"/>
            </a:pPr>
            <a:r>
              <a:rPr lang="en-US"/>
              <a:t>Transmission is not thought to occur via persistent colonization of healthcare workers.</a:t>
            </a:r>
            <a:endParaRPr lang="en-US">
              <a:cs typeface="Calibri"/>
            </a:endParaRPr>
          </a:p>
          <a:p>
            <a:pPr marL="0" indent="0">
              <a:buFont typeface="Arial" panose="020B0604020202020204" pitchFamily="34" charset="0"/>
              <a:buNone/>
            </a:pPr>
            <a:r>
              <a:rPr lang="en-US"/>
              <a:t>(Centers for Disease Control and Prevention, 2020)</a:t>
            </a:r>
            <a:endParaRPr lang="en-US">
              <a:cs typeface="Calibri"/>
            </a:endParaRPr>
          </a:p>
          <a:p>
            <a:pPr marL="0" indent="0">
              <a:buFont typeface="Arial" panose="020B0604020202020204" pitchFamily="34" charset="0"/>
              <a:buNone/>
            </a:pPr>
            <a:endParaRPr lang="en-US">
              <a:solidFill>
                <a:srgbClr val="FF0000"/>
              </a:solidFill>
            </a:endParaRPr>
          </a:p>
        </p:txBody>
      </p:sp>
      <p:sp>
        <p:nvSpPr>
          <p:cNvPr id="4" name="Slide Number Placeholder 3"/>
          <p:cNvSpPr>
            <a:spLocks noGrp="1"/>
          </p:cNvSpPr>
          <p:nvPr>
            <p:ph type="sldNum" sz="quarter" idx="5"/>
          </p:nvPr>
        </p:nvSpPr>
        <p:spPr/>
        <p:txBody>
          <a:bodyPr/>
          <a:lstStyle/>
          <a:p>
            <a:fld id="{D1124239-9DBD-4672-BA69-D686CFDD5902}" type="slidenum">
              <a:rPr lang="en-US" smtClean="0"/>
              <a:t>15</a:t>
            </a:fld>
            <a:endParaRPr lang="en-US"/>
          </a:p>
        </p:txBody>
      </p:sp>
    </p:spTree>
    <p:extLst>
      <p:ext uri="{BB962C8B-B14F-4D97-AF65-F5344CB8AC3E}">
        <p14:creationId xmlns:p14="http://schemas.microsoft.com/office/powerpoint/2010/main" val="2739182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p:txBody>
      </p:sp>
      <p:sp>
        <p:nvSpPr>
          <p:cNvPr id="4" name="Slide Number Placeholder 3"/>
          <p:cNvSpPr>
            <a:spLocks noGrp="1"/>
          </p:cNvSpPr>
          <p:nvPr>
            <p:ph type="sldNum" sz="quarter" idx="5"/>
          </p:nvPr>
        </p:nvSpPr>
        <p:spPr/>
        <p:txBody>
          <a:bodyPr/>
          <a:lstStyle/>
          <a:p>
            <a:fld id="{028E4261-FF5E-4B97-B696-B63E42F6C016}" type="slidenum">
              <a:rPr lang="en-US" smtClean="0"/>
              <a:t>16</a:t>
            </a:fld>
            <a:endParaRPr lang="en-US"/>
          </a:p>
        </p:txBody>
      </p:sp>
    </p:spTree>
    <p:extLst>
      <p:ext uri="{BB962C8B-B14F-4D97-AF65-F5344CB8AC3E}">
        <p14:creationId xmlns:p14="http://schemas.microsoft.com/office/powerpoint/2010/main" val="1018318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a:p>
            <a:pPr marL="0" indent="0">
              <a:buFont typeface="Arial" panose="020B0604020202020204" pitchFamily="34" charset="0"/>
              <a:buNone/>
            </a:pPr>
            <a:r>
              <a:rPr lang="en-US" b="1"/>
              <a:t>Current Status in PA</a:t>
            </a:r>
          </a:p>
          <a:p>
            <a:pPr marL="171450" indent="-171450">
              <a:buFont typeface="Arial" panose="020B0604020202020204" pitchFamily="34" charset="0"/>
              <a:buChar char="•"/>
            </a:pPr>
            <a:r>
              <a:rPr lang="en-US"/>
              <a:t>In the southeast region, C. auris has been detected in over 50% of the ventilator-capable skilled nursing facilities (</a:t>
            </a:r>
            <a:r>
              <a:rPr lang="en-US" err="1"/>
              <a:t>vSNFs</a:t>
            </a:r>
            <a:r>
              <a:rPr lang="en-US"/>
              <a:t>) and long-term acute care hospitals (LTACHs) serving high-risk patients, and many of these facilities have experienced further transmission. </a:t>
            </a:r>
          </a:p>
          <a:p>
            <a:pPr marL="171450" indent="-171450">
              <a:buFont typeface="Arial" panose="020B0604020202020204" pitchFamily="34" charset="0"/>
              <a:buChar char="•"/>
            </a:pPr>
            <a:r>
              <a:rPr lang="en-US"/>
              <a:t>While the majority of C. auris cases remain concentrated in southeastern PA, recently detected cases in central and western PA indicate that healthcare facilities across the state should be on alert for C. auris.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D1124239-9DBD-4672-BA69-D686CFDD5902}" type="slidenum">
              <a:rPr lang="en-US" smtClean="0"/>
              <a:t>17</a:t>
            </a:fld>
            <a:endParaRPr lang="en-US"/>
          </a:p>
        </p:txBody>
      </p:sp>
    </p:spTree>
    <p:extLst>
      <p:ext uri="{BB962C8B-B14F-4D97-AF65-F5344CB8AC3E}">
        <p14:creationId xmlns:p14="http://schemas.microsoft.com/office/powerpoint/2010/main" val="1261027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8E4261-FF5E-4B97-B696-B63E42F6C016}" type="slidenum">
              <a:rPr lang="en-US" smtClean="0"/>
              <a:t>18</a:t>
            </a:fld>
            <a:endParaRPr lang="en-US"/>
          </a:p>
        </p:txBody>
      </p:sp>
    </p:spTree>
    <p:extLst>
      <p:ext uri="{BB962C8B-B14F-4D97-AF65-F5344CB8AC3E}">
        <p14:creationId xmlns:p14="http://schemas.microsoft.com/office/powerpoint/2010/main" val="3882961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124239-9DBD-4672-BA69-D686CFDD5902}" type="slidenum">
              <a:rPr lang="en-US" smtClean="0"/>
              <a:t>19</a:t>
            </a:fld>
            <a:endParaRPr lang="en-US"/>
          </a:p>
        </p:txBody>
      </p:sp>
    </p:spTree>
    <p:extLst>
      <p:ext uri="{BB962C8B-B14F-4D97-AF65-F5344CB8AC3E}">
        <p14:creationId xmlns:p14="http://schemas.microsoft.com/office/powerpoint/2010/main" val="3743631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u="sng">
                <a:solidFill>
                  <a:srgbClr val="075290"/>
                </a:solidFill>
                <a:effectLst/>
                <a:latin typeface="Open Sans" panose="020B0606030504020204" pitchFamily="34" charset="0"/>
                <a:hlinkClick r:id="rId3"/>
              </a:rPr>
              <a:t>Educate</a:t>
            </a:r>
            <a:r>
              <a:rPr lang="en-US" b="0" i="0">
                <a:solidFill>
                  <a:srgbClr val="000000"/>
                </a:solidFill>
                <a:effectLst/>
                <a:latin typeface="Open Sans" panose="020B0606030504020204" pitchFamily="34" charset="0"/>
              </a:rPr>
              <a:t> all healthcare personnel about </a:t>
            </a:r>
            <a:r>
              <a:rPr lang="en-US" b="0" i="1">
                <a:solidFill>
                  <a:srgbClr val="000000"/>
                </a:solidFill>
                <a:effectLst/>
                <a:latin typeface="Open Sans" panose="020B0606030504020204" pitchFamily="34" charset="0"/>
              </a:rPr>
              <a:t>C. </a:t>
            </a:r>
            <a:r>
              <a:rPr lang="en-US" b="0" i="1" err="1">
                <a:solidFill>
                  <a:srgbClr val="000000"/>
                </a:solidFill>
                <a:effectLst/>
                <a:latin typeface="Open Sans" panose="020B0606030504020204" pitchFamily="34" charset="0"/>
              </a:rPr>
              <a:t>auris</a:t>
            </a:r>
            <a:r>
              <a:rPr lang="en-US" b="0" i="0">
                <a:solidFill>
                  <a:srgbClr val="000000"/>
                </a:solidFill>
                <a:effectLst/>
                <a:latin typeface="Open Sans" panose="020B0606030504020204" pitchFamily="34" charset="0"/>
              </a:rPr>
              <a:t> and the need for appropriate precautions. Given the potential for environmental spread of this fungus, include personnel involved in environmental services, activity programs, and dietary services, as well as other healthcare personnel without routine direct patient contact. Follow-up education may be needed to reinforce concepts and to account for healthcare personnel changes and guidance updates.</a:t>
            </a:r>
          </a:p>
          <a:p>
            <a:pPr marL="171450" indent="-171450">
              <a:buFont typeface="Arial" panose="020B0604020202020204" pitchFamily="34" charset="0"/>
              <a:buChar char="•"/>
            </a:pPr>
            <a:r>
              <a:rPr lang="en-US"/>
              <a:t>Ensure that adequate supplies (i.e., alcohol-based hand sanitizer, gowns and gloves, and cleaning and disinfection agents) are available to implement and maintain appropriate infection control measures.</a:t>
            </a:r>
          </a:p>
          <a:p>
            <a:pPr marL="171450" indent="-171450">
              <a:buFont typeface="Arial" panose="020B0604020202020204" pitchFamily="34" charset="0"/>
              <a:buChar char="•"/>
            </a:pPr>
            <a:r>
              <a:rPr lang="en-US"/>
              <a:t>Monitor for adherence to appropriate infection control practices by performing audits and providing feedback on hand hygiene practices, donning and doffing of gowns and gloves, and environmental cleaning and disinfection. Consider increasing the number of audits performed on units with C. </a:t>
            </a:r>
            <a:r>
              <a:rPr lang="en-US" err="1"/>
              <a:t>auris</a:t>
            </a:r>
            <a:r>
              <a:rPr lang="en-US"/>
              <a:t> cases.</a:t>
            </a:r>
          </a:p>
          <a:p>
            <a:pPr marL="171450" indent="-171450">
              <a:buFont typeface="Arial" panose="020B0604020202020204" pitchFamily="34" charset="0"/>
              <a:buChar char="•"/>
            </a:pPr>
            <a:r>
              <a:rPr lang="en-US"/>
              <a:t>Ensure that an appropriate sign is present on the patient’s door to alert healthcare personnel and visitors of recommended precautions.</a:t>
            </a:r>
          </a:p>
          <a:p>
            <a:pPr marL="171450" indent="-171450">
              <a:buFont typeface="Arial" panose="020B0604020202020204" pitchFamily="34" charset="0"/>
              <a:buChar char="•"/>
            </a:pPr>
            <a:r>
              <a:rPr lang="en-US"/>
              <a:t>Flag the patient’s record to alert healthcare personnel to institute recommended infection control measures in case of readmission.</a:t>
            </a:r>
          </a:p>
        </p:txBody>
      </p:sp>
      <p:sp>
        <p:nvSpPr>
          <p:cNvPr id="4" name="Slide Number Placeholder 3"/>
          <p:cNvSpPr>
            <a:spLocks noGrp="1"/>
          </p:cNvSpPr>
          <p:nvPr>
            <p:ph type="sldNum" sz="quarter" idx="5"/>
          </p:nvPr>
        </p:nvSpPr>
        <p:spPr/>
        <p:txBody>
          <a:bodyPr/>
          <a:lstStyle/>
          <a:p>
            <a:fld id="{D1124239-9DBD-4672-BA69-D686CFDD5902}" type="slidenum">
              <a:rPr lang="en-US" smtClean="0"/>
              <a:t>20</a:t>
            </a:fld>
            <a:endParaRPr lang="en-US"/>
          </a:p>
        </p:txBody>
      </p:sp>
    </p:spTree>
    <p:extLst>
      <p:ext uri="{BB962C8B-B14F-4D97-AF65-F5344CB8AC3E}">
        <p14:creationId xmlns:p14="http://schemas.microsoft.com/office/powerpoint/2010/main" val="1992319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Healthcare workers can carry C. </a:t>
            </a:r>
            <a:r>
              <a:rPr lang="en-US" err="1"/>
              <a:t>auris</a:t>
            </a:r>
            <a:r>
              <a:rPr lang="en-US"/>
              <a:t> on their hands after care if proper HH is not adhered to. Healthcare workers could then carry the organism to other patients thus continuing the transmission. HH is crucial in breaking the chain of transmission</a:t>
            </a:r>
          </a:p>
          <a:p>
            <a:pPr marL="171450" indent="-171450">
              <a:buFontTx/>
              <a:buChar char="-"/>
            </a:pPr>
            <a:r>
              <a:rPr lang="en-US"/>
              <a:t>EPA- registered disinfectants on List P have verified kill claims against C. </a:t>
            </a:r>
            <a:r>
              <a:rPr lang="en-US" err="1"/>
              <a:t>auris</a:t>
            </a:r>
            <a:r>
              <a:rPr lang="en-US"/>
              <a:t> and should be used facility wide. If List P products are not available, products on List K (those with a C. diff kill claim) would be appropriate substitutes. </a:t>
            </a:r>
          </a:p>
          <a:p>
            <a:pPr marL="171450" indent="-171450">
              <a:buFontTx/>
              <a:buChar char="-"/>
            </a:pPr>
            <a:r>
              <a:rPr lang="en-US"/>
              <a:t>Use of PPE to care for residents is also an infection prevention and control measure for C. </a:t>
            </a:r>
            <a:r>
              <a:rPr lang="en-US" err="1"/>
              <a:t>auris</a:t>
            </a:r>
            <a:r>
              <a:rPr lang="en-US"/>
              <a:t>. Patients should either be placed on contact precautions or enhanced barrier precautions depending on the circumstances, healthcare setting, and facility’s policies and procedures. </a:t>
            </a:r>
          </a:p>
          <a:p>
            <a:pPr marL="171450" indent="-171450">
              <a:buFontTx/>
              <a:buChar char="-"/>
            </a:pPr>
            <a:r>
              <a:rPr lang="en-US"/>
              <a:t>Regularly assessing and providing feedback to front line staff on adherence to these infection prevention and control practices ensures the highest level of patient safety and care. </a:t>
            </a:r>
          </a:p>
        </p:txBody>
      </p:sp>
      <p:sp>
        <p:nvSpPr>
          <p:cNvPr id="4" name="Slide Number Placeholder 3"/>
          <p:cNvSpPr>
            <a:spLocks noGrp="1"/>
          </p:cNvSpPr>
          <p:nvPr>
            <p:ph type="sldNum" sz="quarter" idx="5"/>
          </p:nvPr>
        </p:nvSpPr>
        <p:spPr/>
        <p:txBody>
          <a:bodyPr/>
          <a:lstStyle/>
          <a:p>
            <a:fld id="{D1124239-9DBD-4672-BA69-D686CFDD5902}" type="slidenum">
              <a:rPr lang="en-US" smtClean="0"/>
              <a:t>21</a:t>
            </a:fld>
            <a:endParaRPr lang="en-US"/>
          </a:p>
        </p:txBody>
      </p:sp>
    </p:spTree>
    <p:extLst>
      <p:ext uri="{BB962C8B-B14F-4D97-AF65-F5344CB8AC3E}">
        <p14:creationId xmlns:p14="http://schemas.microsoft.com/office/powerpoint/2010/main" val="2529890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When caring for patients with C. auris, healthcare personnel should follow standard hand hygiene practices. </a:t>
            </a:r>
          </a:p>
          <a:p>
            <a:pPr marL="171450" indent="-171450">
              <a:buFont typeface="Arial" panose="020B0604020202020204" pitchFamily="34" charset="0"/>
              <a:buChar char="•"/>
            </a:pPr>
            <a:r>
              <a:rPr lang="en-US"/>
              <a:t>Alcohol-based hand sanitizer (ABHS) is the preferred hand hygiene method for C. auris when hands are not visibly soiled. </a:t>
            </a:r>
          </a:p>
          <a:p>
            <a:pPr marL="171450" indent="-171450">
              <a:buFont typeface="Arial" panose="020B0604020202020204" pitchFamily="34" charset="0"/>
              <a:buChar char="•"/>
            </a:pPr>
            <a:r>
              <a:rPr lang="en-US"/>
              <a:t>If hands are visibly soiled, wash with soap and water. </a:t>
            </a:r>
          </a:p>
          <a:p>
            <a:pPr marL="171450" indent="-171450">
              <a:buFont typeface="Arial" panose="020B0604020202020204" pitchFamily="34" charset="0"/>
              <a:buChar char="•"/>
            </a:pPr>
            <a:r>
              <a:rPr lang="en-US"/>
              <a:t>Wearing gloves is not a substitute for hand hygiene.</a:t>
            </a:r>
          </a:p>
          <a:p>
            <a:pPr marL="0" indent="0">
              <a:buFont typeface="Arial" panose="020B0604020202020204" pitchFamily="34" charset="0"/>
              <a:buNone/>
            </a:pPr>
            <a:r>
              <a:rPr lang="en-US"/>
              <a:t>(Centers for Disease Control and Prevention, 2022)</a:t>
            </a:r>
          </a:p>
        </p:txBody>
      </p:sp>
      <p:sp>
        <p:nvSpPr>
          <p:cNvPr id="4" name="Slide Number Placeholder 3"/>
          <p:cNvSpPr>
            <a:spLocks noGrp="1"/>
          </p:cNvSpPr>
          <p:nvPr>
            <p:ph type="sldNum" sz="quarter" idx="5"/>
          </p:nvPr>
        </p:nvSpPr>
        <p:spPr/>
        <p:txBody>
          <a:bodyPr/>
          <a:lstStyle/>
          <a:p>
            <a:fld id="{D1124239-9DBD-4672-BA69-D686CFDD5902}" type="slidenum">
              <a:rPr lang="en-US" smtClean="0"/>
              <a:t>22</a:t>
            </a:fld>
            <a:endParaRPr lang="en-US"/>
          </a:p>
        </p:txBody>
      </p:sp>
    </p:spTree>
    <p:extLst>
      <p:ext uri="{BB962C8B-B14F-4D97-AF65-F5344CB8AC3E}">
        <p14:creationId xmlns:p14="http://schemas.microsoft.com/office/powerpoint/2010/main" val="2463669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124239-9DBD-4672-BA69-D686CFDD5902}" type="slidenum">
              <a:rPr lang="en-US" smtClean="0"/>
              <a:t>5</a:t>
            </a:fld>
            <a:endParaRPr lang="en-US"/>
          </a:p>
        </p:txBody>
      </p:sp>
    </p:spTree>
    <p:extLst>
      <p:ext uri="{BB962C8B-B14F-4D97-AF65-F5344CB8AC3E}">
        <p14:creationId xmlns:p14="http://schemas.microsoft.com/office/powerpoint/2010/main" val="3044770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five moments for hand hygiene is a concept that provides standardization on effective hand hygiene practices. These five moments distinguish when hand hygiene must be performed in the healthcare setting. All healthcare personnel are responsible for conducting hand hygiene at the appropriate times to stop the direct or indirect transmission of microorganism. </a:t>
            </a:r>
          </a:p>
          <a:p>
            <a:r>
              <a:rPr lang="en-US">
                <a:cs typeface="Calibri"/>
              </a:rPr>
              <a:t>The five moments include:</a:t>
            </a:r>
          </a:p>
          <a:p>
            <a:pPr marL="228600" indent="-228600">
              <a:buAutoNum type="arabicPeriod"/>
            </a:pPr>
            <a:r>
              <a:rPr lang="en-US">
                <a:cs typeface="Calibri"/>
              </a:rPr>
              <a:t>Before touching a patient </a:t>
            </a:r>
          </a:p>
          <a:p>
            <a:pPr marL="228600" indent="-228600">
              <a:buAutoNum type="arabicPeriod"/>
            </a:pPr>
            <a:r>
              <a:rPr lang="en-US">
                <a:cs typeface="Calibri"/>
              </a:rPr>
              <a:t>Before clean/aseptic procedure</a:t>
            </a:r>
          </a:p>
          <a:p>
            <a:pPr marL="228600" indent="-228600">
              <a:buAutoNum type="arabicPeriod"/>
            </a:pPr>
            <a:r>
              <a:rPr lang="en-US">
                <a:cs typeface="Calibri"/>
              </a:rPr>
              <a:t>After body fluid exposure risk </a:t>
            </a:r>
          </a:p>
          <a:p>
            <a:pPr marL="228600" indent="-228600">
              <a:buAutoNum type="arabicPeriod"/>
            </a:pPr>
            <a:r>
              <a:rPr lang="en-US">
                <a:cs typeface="Calibri"/>
              </a:rPr>
              <a:t>After touching a patient </a:t>
            </a:r>
          </a:p>
          <a:p>
            <a:pPr marL="228600" indent="-228600">
              <a:buAutoNum type="arabicPeriod"/>
            </a:pPr>
            <a:r>
              <a:rPr lang="en-US">
                <a:cs typeface="Calibri"/>
              </a:rPr>
              <a:t>After touching a patient's surroundings </a:t>
            </a:r>
          </a:p>
          <a:p>
            <a:endParaRPr lang="en-US">
              <a:cs typeface="Calibri"/>
            </a:endParaRPr>
          </a:p>
        </p:txBody>
      </p:sp>
      <p:sp>
        <p:nvSpPr>
          <p:cNvPr id="4" name="Slide Number Placeholder 3"/>
          <p:cNvSpPr>
            <a:spLocks noGrp="1"/>
          </p:cNvSpPr>
          <p:nvPr>
            <p:ph type="sldNum" sz="quarter" idx="5"/>
          </p:nvPr>
        </p:nvSpPr>
        <p:spPr/>
        <p:txBody>
          <a:bodyPr/>
          <a:lstStyle/>
          <a:p>
            <a:fld id="{028E4261-FF5E-4B97-B696-B63E42F6C016}" type="slidenum">
              <a:rPr lang="en-US" smtClean="0"/>
              <a:t>23</a:t>
            </a:fld>
            <a:endParaRPr lang="en-US"/>
          </a:p>
        </p:txBody>
      </p:sp>
    </p:spTree>
    <p:extLst>
      <p:ext uri="{BB962C8B-B14F-4D97-AF65-F5344CB8AC3E}">
        <p14:creationId xmlns:p14="http://schemas.microsoft.com/office/powerpoint/2010/main" val="1246114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124239-9DBD-4672-BA69-D686CFDD5902}" type="slidenum">
              <a:rPr lang="en-US" smtClean="0"/>
              <a:t>24</a:t>
            </a:fld>
            <a:endParaRPr lang="en-US"/>
          </a:p>
        </p:txBody>
      </p:sp>
    </p:spTree>
    <p:extLst>
      <p:ext uri="{BB962C8B-B14F-4D97-AF65-F5344CB8AC3E}">
        <p14:creationId xmlns:p14="http://schemas.microsoft.com/office/powerpoint/2010/main" val="3135818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Transmission-Based Precautions and Enhanced Barrier Precautions for </a:t>
            </a:r>
            <a:r>
              <a:rPr lang="en-US" i="1"/>
              <a:t>C. auris </a:t>
            </a:r>
            <a:r>
              <a:rPr lang="en-US"/>
              <a:t>is similar to their use for other multidrug-resistant organisms (MDROs). </a:t>
            </a:r>
          </a:p>
          <a:p>
            <a:pPr marL="171450" indent="-171450">
              <a:buFont typeface="Arial" panose="020B0604020202020204" pitchFamily="34" charset="0"/>
              <a:buChar char="•"/>
            </a:pPr>
            <a:r>
              <a:rPr lang="en-US"/>
              <a:t>In most instances, facilities that care for patients with other MDROs or </a:t>
            </a:r>
            <a:r>
              <a:rPr lang="en-US" i="1"/>
              <a:t>Clostridioides difficile </a:t>
            </a:r>
            <a:r>
              <a:rPr lang="en-US"/>
              <a:t>can also care for patients with </a:t>
            </a:r>
            <a:r>
              <a:rPr lang="en-US" i="1"/>
              <a:t>C. auris</a:t>
            </a:r>
            <a:r>
              <a:rPr lang="en-US"/>
              <a:t>. </a:t>
            </a:r>
          </a:p>
          <a:p>
            <a:pPr marL="171450" indent="-171450">
              <a:buFont typeface="Arial" panose="020B0604020202020204" pitchFamily="34" charset="0"/>
              <a:buChar char="•"/>
            </a:pPr>
            <a:r>
              <a:rPr lang="en-US"/>
              <a:t>Facilities may contact their state or local health department if they need additional guidance on caring for patients with </a:t>
            </a:r>
            <a:r>
              <a:rPr lang="en-US" i="1"/>
              <a:t>C. auris</a:t>
            </a:r>
            <a:r>
              <a:rPr lang="en-US"/>
              <a:t>. </a:t>
            </a:r>
          </a:p>
          <a:p>
            <a:pPr marL="171450" indent="-171450">
              <a:buFont typeface="Arial" panose="020B0604020202020204" pitchFamily="34" charset="0"/>
              <a:buChar char="•"/>
            </a:pPr>
            <a:r>
              <a:rPr lang="en-US"/>
              <a:t>Note that decisions to discharge the patient from one level of care to another should be based on clinical criteria and the ability of the accepting facility to provide care—not on the presence or absence of infection or colonization.</a:t>
            </a:r>
          </a:p>
          <a:p>
            <a:pPr marL="0" indent="0">
              <a:buFont typeface="Arial" panose="020B0604020202020204" pitchFamily="34" charset="0"/>
              <a:buNone/>
            </a:pPr>
            <a:r>
              <a:rPr lang="en-US"/>
              <a:t>(Centers for Disease Control and Prevention, 2022)</a:t>
            </a:r>
          </a:p>
        </p:txBody>
      </p:sp>
      <p:sp>
        <p:nvSpPr>
          <p:cNvPr id="4" name="Slide Number Placeholder 3"/>
          <p:cNvSpPr>
            <a:spLocks noGrp="1"/>
          </p:cNvSpPr>
          <p:nvPr>
            <p:ph type="sldNum" sz="quarter" idx="5"/>
          </p:nvPr>
        </p:nvSpPr>
        <p:spPr/>
        <p:txBody>
          <a:bodyPr/>
          <a:lstStyle/>
          <a:p>
            <a:fld id="{D1124239-9DBD-4672-BA69-D686CFDD5902}" type="slidenum">
              <a:rPr lang="en-US" smtClean="0"/>
              <a:t>25</a:t>
            </a:fld>
            <a:endParaRPr lang="en-US"/>
          </a:p>
        </p:txBody>
      </p:sp>
    </p:spTree>
    <p:extLst>
      <p:ext uri="{BB962C8B-B14F-4D97-AF65-F5344CB8AC3E}">
        <p14:creationId xmlns:p14="http://schemas.microsoft.com/office/powerpoint/2010/main" val="36747118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Healthcare providers should use Contact Precautions to manage patients with C. </a:t>
            </a:r>
            <a:r>
              <a:rPr lang="en-US" err="1"/>
              <a:t>auris</a:t>
            </a:r>
            <a:r>
              <a:rPr lang="en-US"/>
              <a:t> in acute care hospitals and long-term acute care hospitals.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D1124239-9DBD-4672-BA69-D686CFDD5902}" type="slidenum">
              <a:rPr lang="en-US" smtClean="0"/>
              <a:t>26</a:t>
            </a:fld>
            <a:endParaRPr lang="en-US"/>
          </a:p>
        </p:txBody>
      </p:sp>
    </p:spTree>
    <p:extLst>
      <p:ext uri="{BB962C8B-B14F-4D97-AF65-F5344CB8AC3E}">
        <p14:creationId xmlns:p14="http://schemas.microsoft.com/office/powerpoint/2010/main" val="2491297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Manage residents with C. auris in nursing homes, including skilled nursing facilities, using either Contact Precautions or Enhanced Barrier Precautions, depending on the situation and local or state jurisdiction recommendations. </a:t>
            </a:r>
          </a:p>
          <a:p>
            <a:pPr marL="171450" indent="-171450">
              <a:buFont typeface="Arial" panose="020B0604020202020204" pitchFamily="34" charset="0"/>
              <a:buChar char="•"/>
            </a:pPr>
            <a:r>
              <a:rPr lang="en-US" b="0" i="0">
                <a:solidFill>
                  <a:srgbClr val="000000"/>
                </a:solidFill>
                <a:effectLst/>
                <a:latin typeface="Open Sans" panose="020B0606030504020204" pitchFamily="34" charset="0"/>
              </a:rPr>
              <a:t>Refer to the </a:t>
            </a:r>
            <a:r>
              <a:rPr lang="en-US" b="0" i="0" u="sng">
                <a:solidFill>
                  <a:srgbClr val="075290"/>
                </a:solidFill>
                <a:effectLst/>
                <a:latin typeface="Open Sans" panose="020B0606030504020204" pitchFamily="34" charset="0"/>
                <a:hlinkClick r:id="rId3"/>
              </a:rPr>
              <a:t>CDC Guidance on Enhanced Barrier Precautions</a:t>
            </a:r>
            <a:r>
              <a:rPr lang="en-US" b="0" i="0">
                <a:solidFill>
                  <a:srgbClr val="000000"/>
                </a:solidFill>
                <a:effectLst/>
                <a:latin typeface="Open Sans" panose="020B0606030504020204" pitchFamily="34" charset="0"/>
              </a:rPr>
              <a:t> for more details about when Contact Precautions versus Enhanced Barrier Precautions would apply.</a:t>
            </a:r>
          </a:p>
          <a:p>
            <a:pPr marL="0" indent="0">
              <a:buFont typeface="Arial" panose="020B0604020202020204" pitchFamily="34" charset="0"/>
              <a:buNone/>
            </a:pPr>
            <a:r>
              <a:rPr lang="en-US"/>
              <a:t>(Centers for Disease Control and Prevention, 2022)</a:t>
            </a:r>
          </a:p>
        </p:txBody>
      </p:sp>
      <p:sp>
        <p:nvSpPr>
          <p:cNvPr id="4" name="Slide Number Placeholder 3"/>
          <p:cNvSpPr>
            <a:spLocks noGrp="1"/>
          </p:cNvSpPr>
          <p:nvPr>
            <p:ph type="sldNum" sz="quarter" idx="5"/>
          </p:nvPr>
        </p:nvSpPr>
        <p:spPr/>
        <p:txBody>
          <a:bodyPr/>
          <a:lstStyle/>
          <a:p>
            <a:fld id="{D1124239-9DBD-4672-BA69-D686CFDD5902}" type="slidenum">
              <a:rPr lang="en-US" smtClean="0"/>
              <a:t>27</a:t>
            </a:fld>
            <a:endParaRPr lang="en-US"/>
          </a:p>
        </p:txBody>
      </p:sp>
    </p:spTree>
    <p:extLst>
      <p:ext uri="{BB962C8B-B14F-4D97-AF65-F5344CB8AC3E}">
        <p14:creationId xmlns:p14="http://schemas.microsoft.com/office/powerpoint/2010/main" val="898978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Acute Care</a:t>
            </a:r>
          </a:p>
          <a:p>
            <a:pPr marL="171450" indent="-171450">
              <a:buFont typeface="Arial" panose="020B0604020202020204" pitchFamily="34" charset="0"/>
              <a:buChar char="•"/>
            </a:pPr>
            <a:r>
              <a:rPr lang="en-US"/>
              <a:t>Place all </a:t>
            </a:r>
            <a:r>
              <a:rPr lang="en-US" i="1"/>
              <a:t>C. auris </a:t>
            </a:r>
            <a:r>
              <a:rPr lang="en-US"/>
              <a:t>colonized or infected patients in single-patient rooms when possible. </a:t>
            </a:r>
          </a:p>
          <a:p>
            <a:pPr marL="171450" indent="-171450">
              <a:buFont typeface="Arial" panose="020B0604020202020204" pitchFamily="34" charset="0"/>
              <a:buChar char="•"/>
            </a:pPr>
            <a:r>
              <a:rPr lang="en-US"/>
              <a:t>Cohort colonized or infected patients and the staff that care for them even if patients are in single rooms. </a:t>
            </a:r>
          </a:p>
          <a:p>
            <a:pPr marL="0" indent="0">
              <a:buFont typeface="Arial" panose="020B0604020202020204" pitchFamily="34" charset="0"/>
              <a:buNone/>
            </a:pPr>
            <a:r>
              <a:rPr lang="en-US"/>
              <a:t>Long term Care</a:t>
            </a:r>
          </a:p>
          <a:p>
            <a:pPr marL="171450" indent="-171450">
              <a:buFont typeface="Arial" panose="020B0604020202020204" pitchFamily="34" charset="0"/>
              <a:buChar char="•"/>
            </a:pPr>
            <a:r>
              <a:rPr lang="en-US"/>
              <a:t>All residents infected or colonized with </a:t>
            </a:r>
            <a:r>
              <a:rPr lang="en-US" i="1"/>
              <a:t>C. auris </a:t>
            </a:r>
            <a:r>
              <a:rPr lang="en-US"/>
              <a:t>should be placed in a private room. </a:t>
            </a:r>
          </a:p>
          <a:p>
            <a:pPr marL="171450" indent="-171450">
              <a:buFont typeface="Arial" panose="020B0604020202020204" pitchFamily="34" charset="0"/>
              <a:buChar char="•"/>
            </a:pPr>
            <a:r>
              <a:rPr lang="en-US"/>
              <a:t>When private rooms are unavailable, facilities may choose to cohort patients with </a:t>
            </a:r>
            <a:r>
              <a:rPr lang="en-US" i="1"/>
              <a:t>C. auris</a:t>
            </a:r>
            <a:r>
              <a:rPr lang="en-US"/>
              <a:t>.</a:t>
            </a:r>
          </a:p>
          <a:p>
            <a:pPr marL="171450" indent="-171450">
              <a:buFont typeface="Arial" panose="020B0604020202020204" pitchFamily="34" charset="0"/>
              <a:buChar char="•"/>
            </a:pPr>
            <a:r>
              <a:rPr lang="en-US"/>
              <a:t>While it is preferable to cohort patients with the same MDROs, facilities may assign rooms based on single (or a limited number of) high-concern MDROs (e.g., </a:t>
            </a:r>
            <a:r>
              <a:rPr lang="en-US" i="1"/>
              <a:t>C. auris </a:t>
            </a:r>
            <a:r>
              <a:rPr lang="en-US"/>
              <a:t>or carbapenemase-producing </a:t>
            </a:r>
            <a:r>
              <a:rPr lang="en-US" i="1"/>
              <a:t>Enterobacterales</a:t>
            </a:r>
            <a:r>
              <a:rPr lang="en-US"/>
              <a:t>) without regard to co-colonizing organisms.</a:t>
            </a:r>
          </a:p>
          <a:p>
            <a:pPr marL="171450" indent="-171450">
              <a:buFont typeface="Arial" panose="020B0604020202020204" pitchFamily="34" charset="0"/>
              <a:buChar char="•"/>
            </a:pPr>
            <a:r>
              <a:rPr lang="en-US"/>
              <a:t>Facilities also can place patients with </a:t>
            </a:r>
            <a:r>
              <a:rPr lang="en-US" i="1"/>
              <a:t>C. auris </a:t>
            </a:r>
            <a:r>
              <a:rPr lang="en-US"/>
              <a:t>together in a dedicated unit or part of a unit to decrease the movement of healthcare personnel and equipment from those colonized or infected with </a:t>
            </a:r>
            <a:r>
              <a:rPr lang="en-US" i="1"/>
              <a:t>C. auris </a:t>
            </a:r>
            <a:r>
              <a:rPr lang="en-US"/>
              <a:t>to those who are not. </a:t>
            </a:r>
          </a:p>
          <a:p>
            <a:pPr marL="171450" indent="-171450">
              <a:buFont typeface="Arial" panose="020B0604020202020204" pitchFamily="34" charset="0"/>
              <a:buChar char="•"/>
            </a:pPr>
            <a:r>
              <a:rPr lang="en-US"/>
              <a:t>Facilities could also consider dedicating healthcare personnel (e.g., nurses, nursing assistants) who regularly care for these patients during a shift.</a:t>
            </a:r>
          </a:p>
        </p:txBody>
      </p:sp>
      <p:sp>
        <p:nvSpPr>
          <p:cNvPr id="4" name="Slide Number Placeholder 3"/>
          <p:cNvSpPr>
            <a:spLocks noGrp="1"/>
          </p:cNvSpPr>
          <p:nvPr>
            <p:ph type="sldNum" sz="quarter" idx="5"/>
          </p:nvPr>
        </p:nvSpPr>
        <p:spPr/>
        <p:txBody>
          <a:bodyPr/>
          <a:lstStyle/>
          <a:p>
            <a:fld id="{D1124239-9DBD-4672-BA69-D686CFDD5902}" type="slidenum">
              <a:rPr lang="en-US" smtClean="0"/>
              <a:t>28</a:t>
            </a:fld>
            <a:endParaRPr lang="en-US"/>
          </a:p>
        </p:txBody>
      </p:sp>
    </p:spTree>
    <p:extLst>
      <p:ext uri="{BB962C8B-B14F-4D97-AF65-F5344CB8AC3E}">
        <p14:creationId xmlns:p14="http://schemas.microsoft.com/office/powerpoint/2010/main" val="4222407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When patients are placed in shared rooms, facilities must implement strategies to help minimize transmission between roommates. </a:t>
            </a:r>
          </a:p>
          <a:p>
            <a:pPr marL="171450" indent="-171450">
              <a:buFont typeface="Arial" panose="020B0604020202020204" pitchFamily="34" charset="0"/>
              <a:buChar char="•"/>
            </a:pPr>
            <a:r>
              <a:rPr lang="en-US"/>
              <a:t>These strategies apply to all shared rooms, regardless of patient colonization or infection status.</a:t>
            </a:r>
          </a:p>
          <a:p>
            <a:pPr marL="171450" indent="-171450">
              <a:buFont typeface="Arial" panose="020B0604020202020204" pitchFamily="34" charset="0"/>
              <a:buChar char="•"/>
            </a:pPr>
            <a:r>
              <a:rPr lang="en-US"/>
              <a:t>Maintain separation of at least 3 feet between beds.</a:t>
            </a:r>
          </a:p>
          <a:p>
            <a:pPr marL="171450" indent="-171450">
              <a:buFont typeface="Arial" panose="020B0604020202020204" pitchFamily="34" charset="0"/>
              <a:buChar char="•"/>
            </a:pPr>
            <a:r>
              <a:rPr lang="en-US"/>
              <a:t>Use privacy curtains to limit direct contact.</a:t>
            </a:r>
          </a:p>
          <a:p>
            <a:pPr marL="171450" indent="-171450">
              <a:buFont typeface="Arial" panose="020B0604020202020204" pitchFamily="34" charset="0"/>
              <a:buChar char="•"/>
            </a:pPr>
            <a:r>
              <a:rPr lang="en-US"/>
              <a:t>Have healthcare personnel change personal protective equipment (PPE), including gloves, and perform hand hygiene before and after interaction with each roommate.</a:t>
            </a:r>
          </a:p>
          <a:p>
            <a:pPr marL="0" indent="0">
              <a:buFont typeface="Arial" panose="020B0604020202020204" pitchFamily="34" charset="0"/>
              <a:buNone/>
            </a:pPr>
            <a:r>
              <a:rPr lang="en-US"/>
              <a:t>Clean and disinfect as if each bed area were a different room. </a:t>
            </a:r>
          </a:p>
          <a:p>
            <a:pPr marL="171450" indent="-171450">
              <a:buFont typeface="Arial" panose="020B0604020202020204" pitchFamily="34" charset="0"/>
              <a:buChar char="•"/>
            </a:pPr>
            <a:r>
              <a:rPr lang="en-US"/>
              <a:t>Clean and disinfect any shared or reusable equipment.</a:t>
            </a:r>
          </a:p>
          <a:p>
            <a:pPr marL="171450" indent="-171450">
              <a:buFont typeface="Arial" panose="020B0604020202020204" pitchFamily="34" charset="0"/>
              <a:buChar char="•"/>
            </a:pPr>
            <a:r>
              <a:rPr lang="en-US"/>
              <a:t>Change mopheads, cleaning cloths, and other cleaning equipment between bed areas.</a:t>
            </a:r>
          </a:p>
          <a:p>
            <a:pPr marL="171450" indent="-171450">
              <a:buFont typeface="Arial" panose="020B0604020202020204" pitchFamily="34" charset="0"/>
              <a:buChar char="•"/>
            </a:pPr>
            <a:r>
              <a:rPr lang="en-US"/>
              <a:t>Clean and disinfect environmental surfaces on a more frequent schedule.</a:t>
            </a:r>
          </a:p>
        </p:txBody>
      </p:sp>
      <p:sp>
        <p:nvSpPr>
          <p:cNvPr id="4" name="Slide Number Placeholder 3"/>
          <p:cNvSpPr>
            <a:spLocks noGrp="1"/>
          </p:cNvSpPr>
          <p:nvPr>
            <p:ph type="sldNum" sz="quarter" idx="5"/>
          </p:nvPr>
        </p:nvSpPr>
        <p:spPr/>
        <p:txBody>
          <a:bodyPr/>
          <a:lstStyle/>
          <a:p>
            <a:fld id="{D1124239-9DBD-4672-BA69-D686CFDD5902}" type="slidenum">
              <a:rPr lang="en-US" smtClean="0"/>
              <a:t>29</a:t>
            </a:fld>
            <a:endParaRPr lang="en-US"/>
          </a:p>
        </p:txBody>
      </p:sp>
    </p:spTree>
    <p:extLst>
      <p:ext uri="{BB962C8B-B14F-4D97-AF65-F5344CB8AC3E}">
        <p14:creationId xmlns:p14="http://schemas.microsoft.com/office/powerpoint/2010/main" val="3701885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a:t>C. </a:t>
            </a:r>
            <a:r>
              <a:rPr lang="en-US" i="1" err="1"/>
              <a:t>auris</a:t>
            </a:r>
            <a:r>
              <a:rPr lang="en-US" i="1"/>
              <a:t> </a:t>
            </a:r>
            <a:r>
              <a:rPr lang="en-US"/>
              <a:t>has been cultured from multiple locations in patient rooms, including both high-touch surfaces, such as bedside tables and bedrails, and surfaces farther away from the patient, such as windowsills. </a:t>
            </a:r>
          </a:p>
          <a:p>
            <a:pPr marL="171450" indent="-171450">
              <a:buFont typeface="Arial" panose="020B0604020202020204" pitchFamily="34" charset="0"/>
              <a:buChar char="•"/>
            </a:pPr>
            <a:r>
              <a:rPr lang="en-US" i="1"/>
              <a:t>C. </a:t>
            </a:r>
            <a:r>
              <a:rPr lang="en-US" i="1" err="1"/>
              <a:t>auris</a:t>
            </a:r>
            <a:r>
              <a:rPr lang="en-US" i="1"/>
              <a:t> </a:t>
            </a:r>
            <a:r>
              <a:rPr lang="en-US"/>
              <a:t>has also been identified on mobile or reusable equipment that is shared between patients, such as glucometers, temperature probes, blood pressure cuffs, ultrasound machines, nursing carts, and crash carts. Ideally, C. </a:t>
            </a:r>
            <a:r>
              <a:rPr lang="en-US" err="1"/>
              <a:t>auris</a:t>
            </a:r>
            <a:r>
              <a:rPr lang="en-US"/>
              <a:t> patients will have dedicated patient care equipment </a:t>
            </a:r>
          </a:p>
          <a:p>
            <a:pPr marL="0" indent="0">
              <a:buFont typeface="Arial" panose="020B0604020202020204" pitchFamily="34" charset="0"/>
              <a:buNone/>
            </a:pPr>
            <a:r>
              <a:rPr lang="en-US"/>
              <a:t>(Centers for Disease Control and Prevention, 2022)</a:t>
            </a: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D1124239-9DBD-4672-BA69-D686CFDD5902}" type="slidenum">
              <a:rPr lang="en-US" smtClean="0"/>
              <a:t>30</a:t>
            </a:fld>
            <a:endParaRPr lang="en-US"/>
          </a:p>
        </p:txBody>
      </p:sp>
    </p:spTree>
    <p:extLst>
      <p:ext uri="{BB962C8B-B14F-4D97-AF65-F5344CB8AC3E}">
        <p14:creationId xmlns:p14="http://schemas.microsoft.com/office/powerpoint/2010/main" val="31813915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a:solidFill>
                  <a:srgbClr val="000000"/>
                </a:solidFill>
                <a:effectLst/>
                <a:latin typeface="Open Sans" panose="020B0606030504020204" pitchFamily="34" charset="0"/>
              </a:rPr>
              <a:t>CDC recommends using an Environmental Protection Agency (EPA)–registered hospital-grade disinfectant effective against </a:t>
            </a:r>
            <a:r>
              <a:rPr lang="en-US" b="0" i="1">
                <a:solidFill>
                  <a:srgbClr val="000000"/>
                </a:solidFill>
                <a:effectLst/>
                <a:latin typeface="Open Sans" panose="020B0606030504020204" pitchFamily="34" charset="0"/>
              </a:rPr>
              <a:t>C. auris</a:t>
            </a:r>
            <a:r>
              <a:rPr lang="en-US" b="0" i="0">
                <a:solidFill>
                  <a:srgbClr val="000000"/>
                </a:solidFill>
                <a:effectLst/>
                <a:latin typeface="Open Sans" panose="020B0606030504020204" pitchFamily="34" charset="0"/>
              </a:rPr>
              <a:t>. </a:t>
            </a:r>
          </a:p>
          <a:p>
            <a:pPr marL="171450" indent="-171450">
              <a:buFont typeface="Arial" panose="020B0604020202020204" pitchFamily="34" charset="0"/>
              <a:buChar char="•"/>
            </a:pPr>
            <a:r>
              <a:rPr lang="en-US" b="0" i="0">
                <a:solidFill>
                  <a:srgbClr val="000000"/>
                </a:solidFill>
                <a:effectLst/>
                <a:latin typeface="Open Sans" panose="020B0606030504020204" pitchFamily="34" charset="0"/>
              </a:rPr>
              <a:t>See EPA’s </a:t>
            </a:r>
            <a:r>
              <a:rPr lang="en-US" b="0" i="0" u="sng">
                <a:solidFill>
                  <a:srgbClr val="075290"/>
                </a:solidFill>
                <a:effectLst/>
                <a:latin typeface="Open Sans" panose="020B0606030504020204" pitchFamily="34" charset="0"/>
                <a:hlinkClick r:id="rId3"/>
              </a:rPr>
              <a:t>List P</a:t>
            </a:r>
            <a:r>
              <a:rPr lang="en-US" b="0" i="0">
                <a:solidFill>
                  <a:srgbClr val="000000"/>
                </a:solidFill>
                <a:effectLst/>
                <a:latin typeface="Open Sans" panose="020B0606030504020204" pitchFamily="34" charset="0"/>
              </a:rPr>
              <a:t> for a current list of EPA-approved products for </a:t>
            </a:r>
            <a:r>
              <a:rPr lang="en-US" b="0" i="1">
                <a:solidFill>
                  <a:srgbClr val="000000"/>
                </a:solidFill>
                <a:effectLst/>
                <a:latin typeface="Open Sans" panose="020B0606030504020204" pitchFamily="34" charset="0"/>
              </a:rPr>
              <a:t>C. auris</a:t>
            </a:r>
            <a:r>
              <a:rPr lang="en-US" b="0" i="0">
                <a:solidFill>
                  <a:srgbClr val="000000"/>
                </a:solidFill>
                <a:effectLst/>
                <a:latin typeface="Open Sans" panose="020B0606030504020204" pitchFamily="34" charset="0"/>
              </a:rPr>
              <a:t>. </a:t>
            </a:r>
          </a:p>
          <a:p>
            <a:pPr marL="171450" indent="-171450">
              <a:buFont typeface="Arial" panose="020B0604020202020204" pitchFamily="34" charset="0"/>
              <a:buChar char="•"/>
            </a:pPr>
            <a:r>
              <a:rPr lang="en-US" b="0" i="0">
                <a:solidFill>
                  <a:srgbClr val="000000"/>
                </a:solidFill>
                <a:effectLst/>
                <a:latin typeface="Open Sans" panose="020B0606030504020204" pitchFamily="34" charset="0"/>
              </a:rPr>
              <a:t>If the products on List P are not accessible or otherwise suitable, facilities may use an EPA-registered hospital-grade disinfectant effective against </a:t>
            </a:r>
            <a:r>
              <a:rPr lang="en-US" b="0" i="1">
                <a:solidFill>
                  <a:srgbClr val="000000"/>
                </a:solidFill>
                <a:effectLst/>
                <a:latin typeface="Open Sans" panose="020B0606030504020204" pitchFamily="34" charset="0"/>
              </a:rPr>
              <a:t>C. difficile</a:t>
            </a:r>
            <a:r>
              <a:rPr lang="en-US" b="0" i="0">
                <a:solidFill>
                  <a:srgbClr val="000000"/>
                </a:solidFill>
                <a:effectLst/>
                <a:latin typeface="Open Sans" panose="020B0606030504020204" pitchFamily="34" charset="0"/>
              </a:rPr>
              <a:t> spores (</a:t>
            </a:r>
            <a:r>
              <a:rPr lang="en-US" b="0" i="0" u="sng">
                <a:solidFill>
                  <a:srgbClr val="075290"/>
                </a:solidFill>
                <a:effectLst/>
                <a:latin typeface="Open Sans" panose="020B0606030504020204" pitchFamily="34" charset="0"/>
                <a:hlinkClick r:id="rId4"/>
              </a:rPr>
              <a:t>List K</a:t>
            </a:r>
            <a:r>
              <a:rPr lang="en-US" b="0" i="0">
                <a:solidFill>
                  <a:srgbClr val="000000"/>
                </a:solidFill>
                <a:effectLst/>
                <a:latin typeface="Open Sans" panose="020B0606030504020204" pitchFamily="34" charset="0"/>
              </a:rPr>
              <a:t>) for the disinfection of </a:t>
            </a:r>
            <a:r>
              <a:rPr lang="en-US" b="0" i="1">
                <a:solidFill>
                  <a:srgbClr val="000000"/>
                </a:solidFill>
                <a:effectLst/>
                <a:latin typeface="Open Sans" panose="020B0606030504020204" pitchFamily="34" charset="0"/>
              </a:rPr>
              <a:t>C. auris</a:t>
            </a:r>
            <a:r>
              <a:rPr lang="en-US" b="0" i="0">
                <a:solidFill>
                  <a:srgbClr val="000000"/>
                </a:solidFill>
                <a:effectLst/>
                <a:latin typeface="Open Sans" panose="020B0606030504020204" pitchFamily="34" charset="0"/>
              </a:rPr>
              <a:t>. </a:t>
            </a:r>
          </a:p>
          <a:p>
            <a:pPr marL="171450" indent="-171450">
              <a:buFont typeface="Arial" panose="020B0604020202020204" pitchFamily="34" charset="0"/>
              <a:buChar char="•"/>
            </a:pPr>
            <a:r>
              <a:rPr lang="en-US" b="0" i="0">
                <a:solidFill>
                  <a:srgbClr val="000000"/>
                </a:solidFill>
                <a:effectLst/>
                <a:latin typeface="Open Sans" panose="020B0606030504020204" pitchFamily="34" charset="0"/>
              </a:rPr>
              <a:t>Regardless of the product selected, it is important to follow all manufacturer’s directions for use, including applying the product for the correct contact time.</a:t>
            </a:r>
            <a:endParaRPr lang="en-US"/>
          </a:p>
          <a:p>
            <a:r>
              <a:rPr lang="en-US"/>
              <a:t>(Centers for Disease Control and Prevention, 2022)</a:t>
            </a:r>
          </a:p>
          <a:p>
            <a:endParaRPr lang="en-US"/>
          </a:p>
        </p:txBody>
      </p:sp>
      <p:sp>
        <p:nvSpPr>
          <p:cNvPr id="4" name="Slide Number Placeholder 3"/>
          <p:cNvSpPr>
            <a:spLocks noGrp="1"/>
          </p:cNvSpPr>
          <p:nvPr>
            <p:ph type="sldNum" sz="quarter" idx="5"/>
          </p:nvPr>
        </p:nvSpPr>
        <p:spPr/>
        <p:txBody>
          <a:bodyPr/>
          <a:lstStyle/>
          <a:p>
            <a:fld id="{D1124239-9DBD-4672-BA69-D686CFDD5902}" type="slidenum">
              <a:rPr lang="en-US" smtClean="0"/>
              <a:t>31</a:t>
            </a:fld>
            <a:endParaRPr lang="en-US"/>
          </a:p>
        </p:txBody>
      </p:sp>
    </p:spTree>
    <p:extLst>
      <p:ext uri="{BB962C8B-B14F-4D97-AF65-F5344CB8AC3E}">
        <p14:creationId xmlns:p14="http://schemas.microsoft.com/office/powerpoint/2010/main" val="5406558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Perform thorough routine (at least daily) and terminal cleaning and disinfection of patients’ rooms and other areas where patients receive care (e.g., radiology, physical therapy) using an appropriate disinfectant. </a:t>
            </a:r>
          </a:p>
          <a:p>
            <a:pPr marL="171450" indent="-171450">
              <a:buFont typeface="Arial" panose="020B0604020202020204" pitchFamily="34" charset="0"/>
              <a:buChar char="•"/>
            </a:pPr>
            <a:r>
              <a:rPr lang="en-US"/>
              <a:t>Clean and disinfect shared or reusable equipment (e.g., ventilators, physical therapy equipment) after each use. </a:t>
            </a:r>
          </a:p>
          <a:p>
            <a:pPr marL="171450" indent="-171450">
              <a:buFont typeface="Arial" panose="020B0604020202020204" pitchFamily="34" charset="0"/>
              <a:buChar char="•"/>
            </a:pPr>
            <a:r>
              <a:rPr lang="en-US"/>
              <a:t>Label cleaned and disinfected equipment as such and store it away from dirty equipment.</a:t>
            </a:r>
          </a:p>
          <a:p>
            <a:pPr marL="171450" indent="-171450">
              <a:buFont typeface="Arial" panose="020B0604020202020204" pitchFamily="34" charset="0"/>
              <a:buChar char="•"/>
            </a:pPr>
            <a:r>
              <a:rPr lang="en-US"/>
              <a:t>Follow all manufacturer’s directions for use of surface disinfectants, and apply the product for the correct contact time. </a:t>
            </a:r>
          </a:p>
          <a:p>
            <a:pPr marL="171450" indent="-171450">
              <a:buFont typeface="Arial" panose="020B0604020202020204" pitchFamily="34" charset="0"/>
              <a:buChar char="•"/>
            </a:pPr>
            <a:r>
              <a:rPr lang="en-US"/>
              <a:t>Some products with </a:t>
            </a:r>
            <a:r>
              <a:rPr lang="en-US" i="1"/>
              <a:t>C. albicans </a:t>
            </a:r>
            <a:r>
              <a:rPr lang="en-US"/>
              <a:t>or fungicidal claims may not be effective against </a:t>
            </a:r>
            <a:r>
              <a:rPr lang="en-US" i="1"/>
              <a:t>C. </a:t>
            </a:r>
            <a:r>
              <a:rPr lang="en-US" i="1" err="1"/>
              <a:t>auris</a:t>
            </a:r>
            <a:r>
              <a:rPr lang="en-US"/>
              <a:t>, and accumulating data indicate that products solely dependent on quaternary ammonia compounds (QACs) are NOT effective.</a:t>
            </a:r>
          </a:p>
          <a:p>
            <a:pPr marL="0" indent="0">
              <a:buFont typeface="Arial" panose="020B0604020202020204" pitchFamily="34" charset="0"/>
              <a:buNone/>
            </a:pPr>
            <a:r>
              <a:rPr lang="en-US"/>
              <a:t>(Centers for Disease Control and Prevention, 2022)</a:t>
            </a: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D1124239-9DBD-4672-BA69-D686CFDD5902}" type="slidenum">
              <a:rPr lang="en-US" smtClean="0"/>
              <a:t>32</a:t>
            </a:fld>
            <a:endParaRPr lang="en-US"/>
          </a:p>
        </p:txBody>
      </p:sp>
    </p:spTree>
    <p:extLst>
      <p:ext uri="{BB962C8B-B14F-4D97-AF65-F5344CB8AC3E}">
        <p14:creationId xmlns:p14="http://schemas.microsoft.com/office/powerpoint/2010/main" val="1562763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a:t>It’s often resistant to medicines. Antifungal medicines commonly used to treat </a:t>
            </a:r>
            <a:r>
              <a:rPr lang="en-US" i="1"/>
              <a:t>Candida</a:t>
            </a:r>
            <a:r>
              <a:rPr lang="en-US"/>
              <a:t> infections often don’t work for </a:t>
            </a:r>
            <a:r>
              <a:rPr lang="en-US" i="1"/>
              <a:t>Candida </a:t>
            </a:r>
            <a:r>
              <a:rPr lang="en-US" i="1" err="1"/>
              <a:t>auris</a:t>
            </a:r>
            <a:r>
              <a:rPr lang="en-US"/>
              <a:t>. Some </a:t>
            </a:r>
            <a:r>
              <a:rPr lang="en-US" i="1"/>
              <a:t>C. </a:t>
            </a:r>
            <a:r>
              <a:rPr lang="en-US" i="1" err="1"/>
              <a:t>auris</a:t>
            </a:r>
            <a:r>
              <a:rPr lang="en-US" i="1"/>
              <a:t> </a:t>
            </a:r>
            <a:r>
              <a:rPr lang="en-US"/>
              <a:t>infections have been resistant to all three types of antifungal medicines.</a:t>
            </a:r>
          </a:p>
          <a:p>
            <a:pPr marL="228600" indent="-228600">
              <a:buFont typeface="+mj-lt"/>
              <a:buAutoNum type="arabicPeriod"/>
            </a:pPr>
            <a:r>
              <a:rPr lang="en-US"/>
              <a:t>It causes serious infections. </a:t>
            </a:r>
            <a:r>
              <a:rPr lang="en-US" i="1"/>
              <a:t>C. </a:t>
            </a:r>
            <a:r>
              <a:rPr lang="en-US" i="1" err="1"/>
              <a:t>auris</a:t>
            </a:r>
            <a:r>
              <a:rPr lang="en-US" i="1"/>
              <a:t> </a:t>
            </a:r>
            <a:r>
              <a:rPr lang="en-US"/>
              <a:t>can cause bloodstream infections and even death, particularly in hospital and nursing home patients with serious medical problems. More than 1 in 3 patients with invasive </a:t>
            </a:r>
            <a:r>
              <a:rPr lang="en-US" i="1"/>
              <a:t>C. </a:t>
            </a:r>
            <a:r>
              <a:rPr lang="en-US" i="1" err="1"/>
              <a:t>auris</a:t>
            </a:r>
            <a:r>
              <a:rPr lang="en-US" i="1"/>
              <a:t> </a:t>
            </a:r>
            <a:r>
              <a:rPr lang="en-US"/>
              <a:t>infection (for example, an infection that affects the blood, heart, or brain) die.</a:t>
            </a:r>
          </a:p>
          <a:p>
            <a:pPr marL="228600" indent="-228600">
              <a:buFont typeface="+mj-lt"/>
              <a:buAutoNum type="arabicPeriod"/>
            </a:pPr>
            <a:r>
              <a:rPr lang="en-US"/>
              <a:t>It can spread in hospitals and nursing homes. </a:t>
            </a:r>
            <a:r>
              <a:rPr lang="en-US" i="1"/>
              <a:t>C. </a:t>
            </a:r>
            <a:r>
              <a:rPr lang="en-US" i="1" err="1"/>
              <a:t>auris</a:t>
            </a:r>
            <a:r>
              <a:rPr lang="en-US" i="1"/>
              <a:t> </a:t>
            </a:r>
            <a:r>
              <a:rPr lang="en-US"/>
              <a:t>has caused outbreaks in healthcare facilities and can spread through contact with affected patients and contaminated surfaces or equipment. Good hand hygiene and cleaning in healthcare facilities is important because </a:t>
            </a:r>
            <a:r>
              <a:rPr lang="en-US" i="1"/>
              <a:t>C. </a:t>
            </a:r>
            <a:r>
              <a:rPr lang="en-US" i="1" err="1"/>
              <a:t>auris</a:t>
            </a:r>
            <a:r>
              <a:rPr lang="en-US" i="1"/>
              <a:t> </a:t>
            </a:r>
            <a:r>
              <a:rPr lang="en-US"/>
              <a:t>can live on surfaces for several weeks.</a:t>
            </a:r>
          </a:p>
          <a:p>
            <a:pPr marL="0" indent="0">
              <a:buFont typeface="+mj-lt"/>
              <a:buNone/>
            </a:pPr>
            <a:r>
              <a:rPr lang="en-US"/>
              <a:t>Also of note: It’s difficult to identify. </a:t>
            </a:r>
            <a:r>
              <a:rPr lang="en-US" i="1"/>
              <a:t>C. </a:t>
            </a:r>
            <a:r>
              <a:rPr lang="en-US" i="1" err="1"/>
              <a:t>auris</a:t>
            </a:r>
            <a:r>
              <a:rPr lang="en-US" i="1"/>
              <a:t> </a:t>
            </a:r>
            <a:r>
              <a:rPr lang="en-US"/>
              <a:t>can be misidentified as other types of fungi unless specialized laboratory technology is used. This misidentification might lead to a patient getting the wrong treatment. </a:t>
            </a:r>
          </a:p>
          <a:p>
            <a:pPr marL="0" indent="0">
              <a:buFont typeface="+mj-lt"/>
              <a:buNone/>
            </a:pPr>
            <a:endParaRPr lang="en-US"/>
          </a:p>
          <a:p>
            <a:pPr marL="0" indent="0">
              <a:buFont typeface="+mj-lt"/>
              <a:buNone/>
            </a:pPr>
            <a:r>
              <a:rPr lang="en-US"/>
              <a:t>(Centers for Disease Control and Prevention, 2021)</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D1124239-9DBD-4672-BA69-D686CFDD5902}" type="slidenum">
              <a:rPr lang="en-US" smtClean="0"/>
              <a:t>6</a:t>
            </a:fld>
            <a:endParaRPr lang="en-US"/>
          </a:p>
        </p:txBody>
      </p:sp>
    </p:spTree>
    <p:extLst>
      <p:ext uri="{BB962C8B-B14F-4D97-AF65-F5344CB8AC3E}">
        <p14:creationId xmlns:p14="http://schemas.microsoft.com/office/powerpoint/2010/main" val="2193794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Establish a protocol between Infection Prevention and Laboratory so that all stakeholders are promptly informed when </a:t>
            </a:r>
            <a:r>
              <a:rPr lang="en-US" i="1"/>
              <a:t>C. auris </a:t>
            </a:r>
            <a:r>
              <a:rPr lang="en-US"/>
              <a:t>is suspected.</a:t>
            </a:r>
          </a:p>
          <a:p>
            <a:pPr marL="171450" indent="-171450">
              <a:buFont typeface="Arial" panose="020B0604020202020204" pitchFamily="34" charset="0"/>
              <a:buChar char="•"/>
            </a:pPr>
            <a:r>
              <a:rPr lang="en-US"/>
              <a:t>If your laboratory is not equipped to identify C. auris, begin surveillance for the organisms that commonly represent a C. auris misidentification. See https://www.cdc.gov/ fungal/candida-auris/recommendations for common misidentifications by different yeast identification methods.</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D1124239-9DBD-4672-BA69-D686CFDD5902}" type="slidenum">
              <a:rPr lang="en-US" smtClean="0"/>
              <a:t>33</a:t>
            </a:fld>
            <a:endParaRPr lang="en-US"/>
          </a:p>
        </p:txBody>
      </p:sp>
    </p:spTree>
    <p:extLst>
      <p:ext uri="{BB962C8B-B14F-4D97-AF65-F5344CB8AC3E}">
        <p14:creationId xmlns:p14="http://schemas.microsoft.com/office/powerpoint/2010/main" val="28729066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CDC recommends that all yeast isolates obtained from a normally sterile site (e.g., bloodstream, cerebrospinal fluid) be identified to the species level so that appropriate initial treatment can be administered based on the typical, species-specific susceptibility patterns.</a:t>
            </a:r>
          </a:p>
          <a:p>
            <a:pPr marL="171450" indent="-171450">
              <a:buFont typeface="Arial" panose="020B0604020202020204" pitchFamily="34" charset="0"/>
              <a:buChar char="•"/>
            </a:pPr>
            <a:r>
              <a:rPr lang="en-US"/>
              <a:t>C. auris is important to identify even from a non-sterile body site because presence of C. auris in any body site can represent wider colonization, posing a risk for transmission and requiring implementation of infection control precautions.</a:t>
            </a:r>
          </a:p>
          <a:p>
            <a:pPr marL="0" indent="0">
              <a:buFont typeface="Arial" panose="020B0604020202020204" pitchFamily="34" charset="0"/>
              <a:buNone/>
            </a:pPr>
            <a:r>
              <a:rPr lang="en-US"/>
              <a:t>(Centers for Disease Control and Prevention, 2021)</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D1124239-9DBD-4672-BA69-D686CFDD5902}" type="slidenum">
              <a:rPr lang="en-US" smtClean="0"/>
              <a:t>34</a:t>
            </a:fld>
            <a:endParaRPr lang="en-US"/>
          </a:p>
        </p:txBody>
      </p:sp>
    </p:spTree>
    <p:extLst>
      <p:ext uri="{BB962C8B-B14F-4D97-AF65-F5344CB8AC3E}">
        <p14:creationId xmlns:p14="http://schemas.microsoft.com/office/powerpoint/2010/main" val="13602229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Screening patients &amp; residents to identify </a:t>
            </a:r>
            <a:r>
              <a:rPr lang="en-US" i="1"/>
              <a:t>C. auris </a:t>
            </a:r>
            <a:r>
              <a:rPr lang="en-US"/>
              <a:t>colonization is another important component for preventing spread of </a:t>
            </a:r>
            <a:r>
              <a:rPr lang="en-US" i="1"/>
              <a:t>C. auris.</a:t>
            </a:r>
          </a:p>
          <a:p>
            <a:pPr marL="171450" indent="-171450">
              <a:buFont typeface="Arial" panose="020B0604020202020204" pitchFamily="34" charset="0"/>
              <a:buChar char="•"/>
            </a:pPr>
            <a:r>
              <a:rPr lang="en-US"/>
              <a:t>Consider screening patients who are at high risk for </a:t>
            </a:r>
            <a:r>
              <a:rPr lang="en-US" i="1"/>
              <a:t>C. auris</a:t>
            </a:r>
            <a:r>
              <a:rPr lang="en-US"/>
              <a:t>.</a:t>
            </a:r>
          </a:p>
          <a:p>
            <a:pPr marL="171450" indent="-171450">
              <a:buFont typeface="Arial" panose="020B0604020202020204" pitchFamily="34" charset="0"/>
              <a:buChar char="•"/>
            </a:pPr>
            <a:r>
              <a:rPr lang="en-US"/>
              <a:t>Consider a number of factors when deciding which patients to screen who have had contact with a patient with C. auris infection or colonization (referred to here as index patients). </a:t>
            </a:r>
          </a:p>
          <a:p>
            <a:pPr marL="171450" indent="-171450">
              <a:buFont typeface="Arial" panose="020B0604020202020204" pitchFamily="34" charset="0"/>
              <a:buChar char="•"/>
            </a:pPr>
            <a:r>
              <a:rPr lang="en-US"/>
              <a:t>At a minimum, screen roommates at healthcare facilities, including nursing homes, where the index patient resided in the previous month. </a:t>
            </a:r>
          </a:p>
          <a:p>
            <a:pPr marL="171450" indent="-171450">
              <a:buFont typeface="Arial" panose="020B0604020202020204" pitchFamily="34" charset="0"/>
              <a:buChar char="•"/>
            </a:pPr>
            <a:r>
              <a:rPr lang="en-US"/>
              <a:t>Ideally, identify and screen roommates of the index patient even if they were discharged from the facility. </a:t>
            </a:r>
          </a:p>
          <a:p>
            <a:pPr marL="171450" indent="-171450">
              <a:buFont typeface="Arial" panose="020B0604020202020204" pitchFamily="34" charset="0"/>
              <a:buChar char="•"/>
            </a:pPr>
            <a:r>
              <a:rPr lang="en-US"/>
              <a:t>Consider also screening patients who require higher levels of care (e.g., mechanical ventilation) and who overlapped on the ward or unit with the index patient for 3 or more days, as these patients are also at substantial risk for colonization. </a:t>
            </a:r>
          </a:p>
          <a:p>
            <a:pPr marL="0" indent="0">
              <a:buFont typeface="Arial" panose="020B0604020202020204" pitchFamily="34" charset="0"/>
              <a:buNone/>
            </a:pPr>
            <a:r>
              <a:rPr lang="en-US"/>
              <a:t>(Centers for Disease Control and Prevention, 2022) </a:t>
            </a:r>
          </a:p>
          <a:p>
            <a:pPr marL="0" indent="0">
              <a:buFont typeface="Arial" panose="020B0604020202020204" pitchFamily="34" charset="0"/>
              <a:buNone/>
            </a:pPr>
            <a:r>
              <a:rPr lang="en-US"/>
              <a:t>(Centers for Disease Control and Prevention, 2020)</a:t>
            </a:r>
          </a:p>
          <a:p>
            <a:pPr marL="0" indent="0">
              <a:buFont typeface="Arial" panose="020B0604020202020204" pitchFamily="34" charset="0"/>
              <a:buNone/>
            </a:pPr>
            <a:endParaRPr lang="en-US"/>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D1124239-9DBD-4672-BA69-D686CFDD5902}" type="slidenum">
              <a:rPr lang="en-US" smtClean="0"/>
              <a:t>35</a:t>
            </a:fld>
            <a:endParaRPr lang="en-US"/>
          </a:p>
        </p:txBody>
      </p:sp>
    </p:spTree>
    <p:extLst>
      <p:ext uri="{BB962C8B-B14F-4D97-AF65-F5344CB8AC3E}">
        <p14:creationId xmlns:p14="http://schemas.microsoft.com/office/powerpoint/2010/main" val="8973204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Health departments and healthcare facilities should strongly consider performing more extensive screening, such as a point prevalence survey, if there is evidence or suspicion of ongoing transmission in a facility (e.g., C. </a:t>
            </a:r>
            <a:r>
              <a:rPr lang="en-US" err="1"/>
              <a:t>auris</a:t>
            </a:r>
            <a:r>
              <a:rPr lang="en-US"/>
              <a:t> detected from multiple patients through contact screening or clinical cultures, increase in infections from unidentified Candida species). </a:t>
            </a:r>
          </a:p>
          <a:p>
            <a:pPr marL="171450" indent="-171450">
              <a:buFont typeface="Arial" panose="020B0604020202020204" pitchFamily="34" charset="0"/>
              <a:buChar char="•"/>
            </a:pPr>
            <a:r>
              <a:rPr lang="en-US"/>
              <a:t>In a point prevalence survey, every patient on a given unit or floor where transmission is suspected should be screened. </a:t>
            </a:r>
          </a:p>
          <a:p>
            <a:pPr marL="171450" indent="-171450">
              <a:buFont typeface="Arial" panose="020B0604020202020204" pitchFamily="34" charset="0"/>
              <a:buChar char="•"/>
            </a:pPr>
            <a:r>
              <a:rPr lang="en-US"/>
              <a:t>Consider doing a point prevalence survey even if all known C. </a:t>
            </a:r>
            <a:r>
              <a:rPr lang="en-US" err="1"/>
              <a:t>auris</a:t>
            </a:r>
            <a:r>
              <a:rPr lang="en-US"/>
              <a:t> patients have been discharged or there is not evidence of transmission yet. It is better to be proactive before a larger problem occurs. </a:t>
            </a:r>
          </a:p>
          <a:p>
            <a:pPr marL="0" indent="0">
              <a:buFont typeface="Arial" panose="020B0604020202020204" pitchFamily="34" charset="0"/>
              <a:buNone/>
            </a:pPr>
            <a:r>
              <a:rPr lang="en-US"/>
              <a:t>(Centers for Disease Control and Prevention, 2020)</a:t>
            </a:r>
          </a:p>
        </p:txBody>
      </p:sp>
      <p:sp>
        <p:nvSpPr>
          <p:cNvPr id="4" name="Slide Number Placeholder 3"/>
          <p:cNvSpPr>
            <a:spLocks noGrp="1"/>
          </p:cNvSpPr>
          <p:nvPr>
            <p:ph type="sldNum" sz="quarter" idx="5"/>
          </p:nvPr>
        </p:nvSpPr>
        <p:spPr/>
        <p:txBody>
          <a:bodyPr/>
          <a:lstStyle/>
          <a:p>
            <a:fld id="{D1124239-9DBD-4672-BA69-D686CFDD5902}" type="slidenum">
              <a:rPr lang="en-US" smtClean="0"/>
              <a:t>36</a:t>
            </a:fld>
            <a:endParaRPr lang="en-US"/>
          </a:p>
        </p:txBody>
      </p:sp>
    </p:spTree>
    <p:extLst>
      <p:ext uri="{BB962C8B-B14F-4D97-AF65-F5344CB8AC3E}">
        <p14:creationId xmlns:p14="http://schemas.microsoft.com/office/powerpoint/2010/main" val="20107831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a:solidFill>
                  <a:srgbClr val="000000"/>
                </a:solidFill>
                <a:effectLst/>
                <a:latin typeface="Open Sans" panose="020B0606030504020204" pitchFamily="34" charset="0"/>
              </a:rPr>
              <a:t>An example of an infection control transfer form to aid this communication can be found at the top of the </a:t>
            </a:r>
            <a:r>
              <a:rPr lang="en-US" b="0" i="0" u="sng">
                <a:solidFill>
                  <a:srgbClr val="075290"/>
                </a:solidFill>
                <a:effectLst/>
                <a:latin typeface="Open Sans" panose="020B0606030504020204" pitchFamily="34" charset="0"/>
                <a:hlinkClick r:id="rId3"/>
              </a:rPr>
              <a:t>Healthcare-Associated Infections Prevention Toolkits web page</a:t>
            </a:r>
            <a:r>
              <a:rPr lang="en-US" b="0" i="0">
                <a:solidFill>
                  <a:srgbClr val="000000"/>
                </a:solidFill>
                <a:effectLst/>
                <a:latin typeface="Open Sans" panose="020B0606030504020204" pitchFamily="34" charset="0"/>
              </a:rPr>
              <a:t>.</a:t>
            </a:r>
          </a:p>
          <a:p>
            <a:pPr marL="0" indent="0">
              <a:buFont typeface="Arial" panose="020B0604020202020204" pitchFamily="34" charset="0"/>
              <a:buNone/>
            </a:pPr>
            <a:r>
              <a:rPr lang="en-US"/>
              <a:t>(Centers for Disease Control and Prevention, 2022)</a:t>
            </a: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D1124239-9DBD-4672-BA69-D686CFDD5902}" type="slidenum">
              <a:rPr lang="en-US" smtClean="0"/>
              <a:t>37</a:t>
            </a:fld>
            <a:endParaRPr lang="en-US"/>
          </a:p>
        </p:txBody>
      </p:sp>
    </p:spTree>
    <p:extLst>
      <p:ext uri="{BB962C8B-B14F-4D97-AF65-F5344CB8AC3E}">
        <p14:creationId xmlns:p14="http://schemas.microsoft.com/office/powerpoint/2010/main" val="37255656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(Centers for Disease Control and Prevention, 2021) </a:t>
            </a:r>
          </a:p>
        </p:txBody>
      </p:sp>
      <p:sp>
        <p:nvSpPr>
          <p:cNvPr id="4" name="Slide Number Placeholder 3"/>
          <p:cNvSpPr>
            <a:spLocks noGrp="1"/>
          </p:cNvSpPr>
          <p:nvPr>
            <p:ph type="sldNum" sz="quarter" idx="5"/>
          </p:nvPr>
        </p:nvSpPr>
        <p:spPr/>
        <p:txBody>
          <a:bodyPr/>
          <a:lstStyle/>
          <a:p>
            <a:fld id="{028E4261-FF5E-4B97-B696-B63E42F6C016}" type="slidenum">
              <a:rPr lang="en-US" smtClean="0"/>
              <a:t>38</a:t>
            </a:fld>
            <a:endParaRPr lang="en-US"/>
          </a:p>
        </p:txBody>
      </p:sp>
    </p:spTree>
    <p:extLst>
      <p:ext uri="{BB962C8B-B14F-4D97-AF65-F5344CB8AC3E}">
        <p14:creationId xmlns:p14="http://schemas.microsoft.com/office/powerpoint/2010/main" val="2347131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8E4261-FF5E-4B97-B696-B63E42F6C016}" type="slidenum">
              <a:rPr lang="en-US" smtClean="0"/>
              <a:t>39</a:t>
            </a:fld>
            <a:endParaRPr lang="en-US"/>
          </a:p>
        </p:txBody>
      </p:sp>
    </p:spTree>
    <p:extLst>
      <p:ext uri="{BB962C8B-B14F-4D97-AF65-F5344CB8AC3E}">
        <p14:creationId xmlns:p14="http://schemas.microsoft.com/office/powerpoint/2010/main" val="24123629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Work with your laboratory to ensure the fungus identification method used in your facility can identify </a:t>
            </a:r>
            <a:r>
              <a:rPr lang="en-US" i="1"/>
              <a:t>C. auris</a:t>
            </a:r>
            <a:r>
              <a:rPr lang="en-US"/>
              <a:t>. If it cannot, know when to suspect </a:t>
            </a:r>
            <a:r>
              <a:rPr lang="en-US" i="1"/>
              <a:t>C. auris </a:t>
            </a:r>
            <a:r>
              <a:rPr lang="en-US"/>
              <a:t>and send suspected isolates to your state or local public health department for further identification.</a:t>
            </a:r>
          </a:p>
          <a:p>
            <a:pPr marL="228600" indent="-228600">
              <a:buAutoNum type="arabicPeriod"/>
            </a:pPr>
            <a:r>
              <a:rPr lang="en-US"/>
              <a:t>Begin surveillance. </a:t>
            </a:r>
          </a:p>
          <a:p>
            <a:pPr marL="228600" indent="-228600">
              <a:buAutoNum type="arabicPeriod"/>
            </a:pPr>
            <a:r>
              <a:rPr lang="en-US"/>
              <a:t>Establish a protocol with your laboratory so that your department is promptly informed when </a:t>
            </a:r>
            <a:r>
              <a:rPr lang="en-US" i="1"/>
              <a:t>C. auris </a:t>
            </a:r>
            <a:r>
              <a:rPr lang="en-US"/>
              <a:t>is suspected.</a:t>
            </a:r>
          </a:p>
          <a:p>
            <a:pPr marL="228600" indent="-228600">
              <a:buAutoNum type="arabicPeriod"/>
            </a:pPr>
            <a:r>
              <a:rPr lang="en-US"/>
              <a:t>Know which patients are at higher risk for </a:t>
            </a:r>
            <a:r>
              <a:rPr lang="en-US" i="1"/>
              <a:t>C. auris </a:t>
            </a:r>
            <a:r>
              <a:rPr lang="en-US"/>
              <a:t>infection or asymptomatic colonization.</a:t>
            </a:r>
          </a:p>
          <a:p>
            <a:pPr marL="228600" indent="-228600">
              <a:buAutoNum type="arabicPeriod"/>
            </a:pPr>
            <a:r>
              <a:rPr lang="en-US"/>
              <a:t>Have a response plan. Discuss recommendations for infection prevention and control of </a:t>
            </a:r>
            <a:r>
              <a:rPr lang="en-US" i="1"/>
              <a:t>C. auris </a:t>
            </a:r>
            <a:r>
              <a:rPr lang="en-US"/>
              <a:t>with healthcare personnel, including environmental services.</a:t>
            </a:r>
          </a:p>
          <a:p>
            <a:pPr marL="0" indent="0">
              <a:buNone/>
            </a:pPr>
            <a:r>
              <a:rPr lang="en-US"/>
              <a:t>(Pennsylvania Department of Health, 2022)</a:t>
            </a:r>
          </a:p>
        </p:txBody>
      </p:sp>
      <p:sp>
        <p:nvSpPr>
          <p:cNvPr id="4" name="Slide Number Placeholder 3"/>
          <p:cNvSpPr>
            <a:spLocks noGrp="1"/>
          </p:cNvSpPr>
          <p:nvPr>
            <p:ph type="sldNum" sz="quarter" idx="5"/>
          </p:nvPr>
        </p:nvSpPr>
        <p:spPr/>
        <p:txBody>
          <a:bodyPr/>
          <a:lstStyle/>
          <a:p>
            <a:fld id="{D1124239-9DBD-4672-BA69-D686CFDD5902}" type="slidenum">
              <a:rPr lang="en-US" smtClean="0"/>
              <a:t>40</a:t>
            </a:fld>
            <a:endParaRPr lang="en-US"/>
          </a:p>
        </p:txBody>
      </p:sp>
    </p:spTree>
    <p:extLst>
      <p:ext uri="{BB962C8B-B14F-4D97-AF65-F5344CB8AC3E}">
        <p14:creationId xmlns:p14="http://schemas.microsoft.com/office/powerpoint/2010/main" val="13192348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Develop and maintain </a:t>
            </a:r>
            <a:r>
              <a:rPr lang="en-US" i="1"/>
              <a:t>C. </a:t>
            </a:r>
            <a:r>
              <a:rPr lang="en-US" i="1" err="1"/>
              <a:t>auris</a:t>
            </a:r>
            <a:r>
              <a:rPr lang="en-US" i="1"/>
              <a:t> </a:t>
            </a:r>
            <a:r>
              <a:rPr lang="en-US"/>
              <a:t>action plans to assure containment measures are in place should a patient with </a:t>
            </a:r>
            <a:r>
              <a:rPr lang="en-US" i="1"/>
              <a:t>C. </a:t>
            </a:r>
            <a:r>
              <a:rPr lang="en-US" i="1" err="1"/>
              <a:t>auris</a:t>
            </a:r>
            <a:r>
              <a:rPr lang="en-US" i="1"/>
              <a:t> </a:t>
            </a:r>
            <a:r>
              <a:rPr lang="en-US"/>
              <a:t>be detected in, or transferred to the facility.</a:t>
            </a:r>
          </a:p>
          <a:p>
            <a:pPr marL="171450" indent="-171450">
              <a:buFont typeface="Arial" panose="020B0604020202020204" pitchFamily="34" charset="0"/>
              <a:buChar char="•"/>
            </a:pPr>
            <a:r>
              <a:rPr lang="en-US"/>
              <a:t>Maintain vigilance for clinical illness that could be consistent with </a:t>
            </a:r>
            <a:r>
              <a:rPr lang="en-US" i="1"/>
              <a:t>C. </a:t>
            </a:r>
            <a:r>
              <a:rPr lang="en-US" i="1" err="1"/>
              <a:t>auris</a:t>
            </a:r>
            <a:r>
              <a:rPr lang="en-US"/>
              <a:t>, particularly in patients at higher risk.</a:t>
            </a:r>
          </a:p>
          <a:p>
            <a:pPr marL="171450" indent="-171450">
              <a:buFont typeface="Arial" panose="020B0604020202020204" pitchFamily="34" charset="0"/>
              <a:buChar char="•"/>
            </a:pPr>
            <a:r>
              <a:rPr lang="en-US"/>
              <a:t>Evaluate surveillance protocols with the laboratory to ensure prompt notification to the infection prevention and control program when </a:t>
            </a:r>
            <a:r>
              <a:rPr lang="en-US" i="1"/>
              <a:t>C. </a:t>
            </a:r>
            <a:r>
              <a:rPr lang="en-US" i="1" err="1"/>
              <a:t>auris</a:t>
            </a:r>
            <a:r>
              <a:rPr lang="en-US" i="1"/>
              <a:t> </a:t>
            </a:r>
            <a:r>
              <a:rPr lang="en-US"/>
              <a:t>is suspected.</a:t>
            </a:r>
          </a:p>
          <a:p>
            <a:pPr marL="171450" indent="-171450">
              <a:buFont typeface="Arial" panose="020B0604020202020204" pitchFamily="34" charset="0"/>
              <a:buChar char="•"/>
            </a:pPr>
            <a:r>
              <a:rPr lang="en-US"/>
              <a:t>Facilities that have not previously had C. </a:t>
            </a:r>
            <a:r>
              <a:rPr lang="en-US" err="1"/>
              <a:t>auris</a:t>
            </a:r>
            <a:r>
              <a:rPr lang="en-US"/>
              <a:t> cases should contact their local public health jurisdiction prior to admitting a patient known or suspected to be colonized or infected with C. </a:t>
            </a:r>
            <a:r>
              <a:rPr lang="en-US" err="1"/>
              <a:t>auris</a:t>
            </a:r>
            <a:r>
              <a:rPr lang="en-US"/>
              <a:t>.</a:t>
            </a:r>
          </a:p>
          <a:p>
            <a:pPr marL="0" indent="0">
              <a:buFont typeface="Arial" panose="020B0604020202020204" pitchFamily="34" charset="0"/>
              <a:buNone/>
            </a:pPr>
            <a:r>
              <a:rPr lang="en-US"/>
              <a:t>(Pennsylvania Department of Health, 2022)</a:t>
            </a:r>
          </a:p>
        </p:txBody>
      </p:sp>
      <p:sp>
        <p:nvSpPr>
          <p:cNvPr id="4" name="Slide Number Placeholder 3"/>
          <p:cNvSpPr>
            <a:spLocks noGrp="1"/>
          </p:cNvSpPr>
          <p:nvPr>
            <p:ph type="sldNum" sz="quarter" idx="5"/>
          </p:nvPr>
        </p:nvSpPr>
        <p:spPr/>
        <p:txBody>
          <a:bodyPr/>
          <a:lstStyle/>
          <a:p>
            <a:fld id="{D1124239-9DBD-4672-BA69-D686CFDD5902}" type="slidenum">
              <a:rPr lang="en-US" smtClean="0"/>
              <a:t>41</a:t>
            </a:fld>
            <a:endParaRPr lang="en-US"/>
          </a:p>
        </p:txBody>
      </p:sp>
    </p:spTree>
    <p:extLst>
      <p:ext uri="{BB962C8B-B14F-4D97-AF65-F5344CB8AC3E}">
        <p14:creationId xmlns:p14="http://schemas.microsoft.com/office/powerpoint/2010/main" val="14734536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1. Review environmental health practices for effectiveness against </a:t>
            </a:r>
            <a:r>
              <a:rPr lang="en-US" i="1"/>
              <a:t>C. </a:t>
            </a:r>
            <a:r>
              <a:rPr lang="en-US" i="1" err="1"/>
              <a:t>auris</a:t>
            </a:r>
            <a:r>
              <a:rPr lang="en-US"/>
              <a:t>. </a:t>
            </a:r>
          </a:p>
          <a:p>
            <a:pPr marL="171450" indent="-171450">
              <a:buFont typeface="Arial" panose="020B0604020202020204" pitchFamily="34" charset="0"/>
              <a:buChar char="•"/>
            </a:pPr>
            <a:r>
              <a:rPr lang="en-US"/>
              <a:t>Use an EPA-registered hospital-grade disinfectant with a claim against </a:t>
            </a:r>
            <a:r>
              <a:rPr lang="en-US" i="1"/>
              <a:t>C. </a:t>
            </a:r>
            <a:r>
              <a:rPr lang="en-US" i="1" err="1"/>
              <a:t>auris</a:t>
            </a:r>
            <a:r>
              <a:rPr lang="en-US" i="1"/>
              <a:t> </a:t>
            </a:r>
            <a:r>
              <a:rPr lang="en-US"/>
              <a:t>(List P) or a product with documented effectiveness against </a:t>
            </a:r>
            <a:r>
              <a:rPr lang="en-US" i="1"/>
              <a:t>C. </a:t>
            </a:r>
            <a:r>
              <a:rPr lang="en-US" i="1" err="1"/>
              <a:t>auris</a:t>
            </a:r>
            <a:r>
              <a:rPr lang="en-US" i="1"/>
              <a:t> </a:t>
            </a:r>
            <a:r>
              <a:rPr lang="en-US"/>
              <a:t>by CDC. </a:t>
            </a:r>
          </a:p>
          <a:p>
            <a:pPr marL="171450" indent="-171450">
              <a:buFont typeface="Arial" panose="020B0604020202020204" pitchFamily="34" charset="0"/>
              <a:buChar char="•"/>
            </a:pPr>
            <a:r>
              <a:rPr lang="en-US"/>
              <a:t>If none of these products are available, an EPA-registered hospital-grade disinfectant effective against </a:t>
            </a:r>
            <a:r>
              <a:rPr lang="en-US" i="1" err="1"/>
              <a:t>Clostridioides</a:t>
            </a:r>
            <a:r>
              <a:rPr lang="en-US"/>
              <a:t> </a:t>
            </a:r>
            <a:r>
              <a:rPr lang="en-US" i="1"/>
              <a:t>difficile</a:t>
            </a:r>
            <a:r>
              <a:rPr lang="en-US"/>
              <a:t> spores (List K) can be used. </a:t>
            </a:r>
          </a:p>
          <a:p>
            <a:pPr marL="171450" indent="-171450">
              <a:buFont typeface="Arial" panose="020B0604020202020204" pitchFamily="34" charset="0"/>
              <a:buChar char="•"/>
            </a:pPr>
            <a:r>
              <a:rPr lang="en-US"/>
              <a:t>Note that many products with label claims against COVID-19 are ineffective against </a:t>
            </a:r>
            <a:r>
              <a:rPr lang="en-US" i="1"/>
              <a:t>C. </a:t>
            </a:r>
            <a:r>
              <a:rPr lang="en-US" i="1" err="1"/>
              <a:t>auris</a:t>
            </a:r>
            <a:r>
              <a:rPr lang="en-US"/>
              <a:t>. </a:t>
            </a:r>
          </a:p>
          <a:p>
            <a:pPr marL="171450" indent="-171450">
              <a:buFont typeface="Arial" panose="020B0604020202020204" pitchFamily="34" charset="0"/>
              <a:buChar char="•"/>
            </a:pPr>
            <a:r>
              <a:rPr lang="en-US"/>
              <a:t>A 30-minute training on choosing the proper EPA registered disinfectant is available on TRAIN PA Course number 1102420. </a:t>
            </a:r>
          </a:p>
          <a:p>
            <a:pPr marL="0" indent="0">
              <a:buFont typeface="Arial" panose="020B0604020202020204" pitchFamily="34" charset="0"/>
              <a:buNone/>
            </a:pPr>
            <a:r>
              <a:rPr lang="en-US"/>
              <a:t>2. Increase audits for hand hygiene, personal protective equipment (PPE) use and environmental cleaning on units where patients with </a:t>
            </a:r>
            <a:r>
              <a:rPr lang="en-US" i="1"/>
              <a:t>C. </a:t>
            </a:r>
            <a:r>
              <a:rPr lang="en-US" i="1" err="1"/>
              <a:t>auris</a:t>
            </a:r>
            <a:r>
              <a:rPr lang="en-US" i="1"/>
              <a:t> </a:t>
            </a:r>
            <a:r>
              <a:rPr lang="en-US"/>
              <a:t>are located. </a:t>
            </a:r>
          </a:p>
          <a:p>
            <a:pPr marL="0" indent="0">
              <a:buFont typeface="Arial" panose="020B0604020202020204" pitchFamily="34" charset="0"/>
              <a:buNone/>
            </a:pPr>
            <a:r>
              <a:rPr lang="en-US"/>
              <a:t>3. Consider re-educating healthcare personnel through an in-service or retraining, especially if audits demonstrate low adherence to recommended infection prevention and control practices.</a:t>
            </a:r>
          </a:p>
          <a:p>
            <a:pPr marL="0" indent="0">
              <a:buFont typeface="Arial" panose="020B0604020202020204" pitchFamily="34" charset="0"/>
              <a:buNone/>
            </a:pPr>
            <a:r>
              <a:rPr lang="en-US"/>
              <a:t>4. Report to the local public health jurisdiction when a patient colonized or infected with </a:t>
            </a:r>
            <a:r>
              <a:rPr lang="en-US" i="1"/>
              <a:t>C. </a:t>
            </a:r>
            <a:r>
              <a:rPr lang="en-US" i="1" err="1"/>
              <a:t>auris</a:t>
            </a:r>
            <a:r>
              <a:rPr lang="en-US" i="1"/>
              <a:t> </a:t>
            </a:r>
            <a:r>
              <a:rPr lang="en-US"/>
              <a:t>will be transferred from your facility to another facility; this allows public health to work with the receiving facility to provide education and ensure they are prepared to implement appropriate infection prevention and control measures.</a:t>
            </a:r>
          </a:p>
          <a:p>
            <a:pPr marL="0" indent="0">
              <a:buFont typeface="Arial" panose="020B0604020202020204" pitchFamily="34" charset="0"/>
              <a:buNone/>
            </a:pPr>
            <a:r>
              <a:rPr lang="en-US"/>
              <a:t>(Pennsylvania Department of Health, 2022)</a:t>
            </a:r>
          </a:p>
        </p:txBody>
      </p:sp>
      <p:sp>
        <p:nvSpPr>
          <p:cNvPr id="4" name="Slide Number Placeholder 3"/>
          <p:cNvSpPr>
            <a:spLocks noGrp="1"/>
          </p:cNvSpPr>
          <p:nvPr>
            <p:ph type="sldNum" sz="quarter" idx="5"/>
          </p:nvPr>
        </p:nvSpPr>
        <p:spPr/>
        <p:txBody>
          <a:bodyPr/>
          <a:lstStyle/>
          <a:p>
            <a:fld id="{D1124239-9DBD-4672-BA69-D686CFDD5902}" type="slidenum">
              <a:rPr lang="en-US" smtClean="0"/>
              <a:t>42</a:t>
            </a:fld>
            <a:endParaRPr lang="en-US"/>
          </a:p>
        </p:txBody>
      </p:sp>
    </p:spTree>
    <p:extLst>
      <p:ext uri="{BB962C8B-B14F-4D97-AF65-F5344CB8AC3E}">
        <p14:creationId xmlns:p14="http://schemas.microsoft.com/office/powerpoint/2010/main" val="3762655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a:t>C. auris </a:t>
            </a:r>
            <a:r>
              <a:rPr lang="en-US"/>
              <a:t>can cause bloodstream and other types of invasive infections.</a:t>
            </a:r>
          </a:p>
          <a:p>
            <a:pPr marL="171450" indent="-171450">
              <a:buFont typeface="Arial" panose="020B0604020202020204" pitchFamily="34" charset="0"/>
              <a:buChar char="•"/>
            </a:pPr>
            <a:r>
              <a:rPr lang="en-US"/>
              <a:t>Targets patients in hospitals and nursing homes which have multiple medical problems.</a:t>
            </a:r>
          </a:p>
          <a:p>
            <a:pPr marL="171450" indent="-171450">
              <a:buFont typeface="Arial" panose="020B0604020202020204" pitchFamily="34" charset="0"/>
              <a:buChar char="•"/>
            </a:pPr>
            <a:r>
              <a:rPr lang="en-US"/>
              <a:t>Invasive infections with any </a:t>
            </a:r>
            <a:r>
              <a:rPr lang="en-US" i="1"/>
              <a:t>Candida</a:t>
            </a:r>
            <a:r>
              <a:rPr lang="en-US"/>
              <a:t> species can be fatal – We don’t know if patients with invasive C. auris infection are more likely to die than patients with other invasive Candida infections. </a:t>
            </a:r>
          </a:p>
          <a:p>
            <a:pPr marL="171450" indent="-171450">
              <a:buFont typeface="Arial" panose="020B0604020202020204" pitchFamily="34" charset="0"/>
              <a:buChar char="•"/>
            </a:pPr>
            <a:r>
              <a:rPr lang="en-US"/>
              <a:t>More than 1 in 3 patients </a:t>
            </a:r>
            <a:r>
              <a:rPr lang="en-US" b="1"/>
              <a:t>die within a month of being diagnosed </a:t>
            </a:r>
            <a:r>
              <a:rPr lang="en-US"/>
              <a:t>with an invasive </a:t>
            </a:r>
            <a:r>
              <a:rPr lang="en-US" i="1"/>
              <a:t>C. auris </a:t>
            </a:r>
            <a:r>
              <a:rPr lang="en-US"/>
              <a:t>infection.</a:t>
            </a:r>
          </a:p>
          <a:p>
            <a:pPr marL="171450" indent="-171450">
              <a:buFont typeface="Arial" panose="020B0604020202020204" pitchFamily="34" charset="0"/>
              <a:buChar char="•"/>
            </a:pPr>
            <a:r>
              <a:rPr lang="en-US"/>
              <a:t>Based on information from a limited number of patients, 30–60% of people with C. auris infections have died. (However, many of these people had other serious illnesses that increased their risk of death.)</a:t>
            </a:r>
          </a:p>
          <a:p>
            <a:pPr marL="171450" indent="-171450">
              <a:buFont typeface="Arial" panose="020B0604020202020204" pitchFamily="34" charset="0"/>
              <a:buChar char="•"/>
            </a:pPr>
            <a:r>
              <a:rPr lang="en-US"/>
              <a:t>It also has been isolated from respiratory and urine specimens, but it is unclear if it causes infections in the lung or bladder.</a:t>
            </a:r>
          </a:p>
          <a:p>
            <a:pPr marL="0" indent="0">
              <a:buFont typeface="Arial" panose="020B0604020202020204" pitchFamily="34" charset="0"/>
              <a:buNone/>
            </a:pPr>
            <a:r>
              <a:rPr lang="en-US"/>
              <a:t>(Centers for Disease Control and Prevention, 2019) </a:t>
            </a:r>
          </a:p>
          <a:p>
            <a:pPr marL="0" indent="0">
              <a:buFont typeface="Arial" panose="020B0604020202020204" pitchFamily="34" charset="0"/>
              <a:buNone/>
            </a:pPr>
            <a:r>
              <a:rPr lang="en-US"/>
              <a:t>(Centers for Disease Control and Prevention, 2021) </a:t>
            </a:r>
          </a:p>
        </p:txBody>
      </p:sp>
      <p:sp>
        <p:nvSpPr>
          <p:cNvPr id="4" name="Slide Number Placeholder 3"/>
          <p:cNvSpPr>
            <a:spLocks noGrp="1"/>
          </p:cNvSpPr>
          <p:nvPr>
            <p:ph type="sldNum" sz="quarter" idx="5"/>
          </p:nvPr>
        </p:nvSpPr>
        <p:spPr/>
        <p:txBody>
          <a:bodyPr/>
          <a:lstStyle/>
          <a:p>
            <a:fld id="{D1124239-9DBD-4672-BA69-D686CFDD5902}" type="slidenum">
              <a:rPr lang="en-US" smtClean="0"/>
              <a:t>7</a:t>
            </a:fld>
            <a:endParaRPr lang="en-US"/>
          </a:p>
        </p:txBody>
      </p:sp>
    </p:spTree>
    <p:extLst>
      <p:ext uri="{BB962C8B-B14F-4D97-AF65-F5344CB8AC3E}">
        <p14:creationId xmlns:p14="http://schemas.microsoft.com/office/powerpoint/2010/main" val="6622268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124239-9DBD-4672-BA69-D686CFDD5902}" type="slidenum">
              <a:rPr lang="en-US" smtClean="0"/>
              <a:t>45</a:t>
            </a:fld>
            <a:endParaRPr lang="en-US"/>
          </a:p>
        </p:txBody>
      </p:sp>
    </p:spTree>
    <p:extLst>
      <p:ext uri="{BB962C8B-B14F-4D97-AF65-F5344CB8AC3E}">
        <p14:creationId xmlns:p14="http://schemas.microsoft.com/office/powerpoint/2010/main" val="86162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People who have recently spent time in hospitals and nursing homes, particularly </a:t>
            </a:r>
            <a:r>
              <a:rPr lang="en-US" err="1"/>
              <a:t>vSNFs</a:t>
            </a:r>
            <a:r>
              <a:rPr lang="en-US"/>
              <a:t> and LTACHs, and have invasive devices (e.g., mechanical ventilation or tracheostomy, feeding tubes and central venous catheters) seem to be at the highest risk for </a:t>
            </a:r>
            <a:r>
              <a:rPr lang="en-US" i="1"/>
              <a:t>C. auris </a:t>
            </a:r>
            <a:r>
              <a:rPr lang="en-US"/>
              <a:t>infection. </a:t>
            </a:r>
          </a:p>
          <a:p>
            <a:pPr marL="171450" indent="-171450">
              <a:buFont typeface="Arial" panose="020B0604020202020204" pitchFamily="34" charset="0"/>
              <a:buChar char="•"/>
            </a:pPr>
            <a:r>
              <a:rPr lang="en-US"/>
              <a:t>Limited data suggest that the risk factors for </a:t>
            </a:r>
            <a:r>
              <a:rPr lang="en-US" i="1"/>
              <a:t>Candida auris </a:t>
            </a:r>
            <a:r>
              <a:rPr lang="en-US"/>
              <a:t>infections are generally similar to risk factors for other types of </a:t>
            </a:r>
            <a:r>
              <a:rPr lang="en-US" i="1"/>
              <a:t>Candida</a:t>
            </a:r>
            <a:r>
              <a:rPr lang="en-US"/>
              <a:t> infections – These risk factors include recent surgery, diabetes, broad-spectrum antibiotics, and antifungal use.</a:t>
            </a:r>
          </a:p>
          <a:p>
            <a:pPr marL="171450" indent="-171450">
              <a:buFont typeface="Arial" panose="020B0604020202020204" pitchFamily="34" charset="0"/>
              <a:buChar char="•"/>
            </a:pPr>
            <a:r>
              <a:rPr lang="en-US"/>
              <a:t>Further study is needed to learn more about risk factors for C. auris infection.</a:t>
            </a:r>
          </a:p>
          <a:p>
            <a:r>
              <a:rPr lang="en-US"/>
              <a:t>(Centers for Disease Control and Prevention, 2019)</a:t>
            </a:r>
          </a:p>
        </p:txBody>
      </p:sp>
      <p:sp>
        <p:nvSpPr>
          <p:cNvPr id="4" name="Slide Number Placeholder 3"/>
          <p:cNvSpPr>
            <a:spLocks noGrp="1"/>
          </p:cNvSpPr>
          <p:nvPr>
            <p:ph type="sldNum" sz="quarter" idx="5"/>
          </p:nvPr>
        </p:nvSpPr>
        <p:spPr/>
        <p:txBody>
          <a:bodyPr/>
          <a:lstStyle/>
          <a:p>
            <a:fld id="{D1124239-9DBD-4672-BA69-D686CFDD5902}" type="slidenum">
              <a:rPr lang="en-US" smtClean="0"/>
              <a:t>8</a:t>
            </a:fld>
            <a:endParaRPr lang="en-US"/>
          </a:p>
        </p:txBody>
      </p:sp>
    </p:spTree>
    <p:extLst>
      <p:ext uri="{BB962C8B-B14F-4D97-AF65-F5344CB8AC3E}">
        <p14:creationId xmlns:p14="http://schemas.microsoft.com/office/powerpoint/2010/main" val="957702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Know which patients are at higher risk for </a:t>
            </a:r>
            <a:r>
              <a:rPr lang="en-US" i="1"/>
              <a:t>C. auris </a:t>
            </a:r>
            <a:r>
              <a:rPr lang="en-US"/>
              <a:t>infection or asymptomatic colonization.</a:t>
            </a:r>
          </a:p>
          <a:p>
            <a:pPr marL="171450" indent="-171450">
              <a:buFont typeface="Arial" panose="020B0604020202020204" pitchFamily="34" charset="0"/>
              <a:buChar char="•"/>
            </a:pPr>
            <a:r>
              <a:rPr lang="en-US"/>
              <a:t>(visit www.cdc.gov/fungal/ candida-auris for a map of countries), </a:t>
            </a:r>
          </a:p>
        </p:txBody>
      </p:sp>
      <p:sp>
        <p:nvSpPr>
          <p:cNvPr id="4" name="Slide Number Placeholder 3"/>
          <p:cNvSpPr>
            <a:spLocks noGrp="1"/>
          </p:cNvSpPr>
          <p:nvPr>
            <p:ph type="sldNum" sz="quarter" idx="5"/>
          </p:nvPr>
        </p:nvSpPr>
        <p:spPr/>
        <p:txBody>
          <a:bodyPr/>
          <a:lstStyle/>
          <a:p>
            <a:fld id="{D1124239-9DBD-4672-BA69-D686CFDD5902}" type="slidenum">
              <a:rPr lang="en-US" smtClean="0"/>
              <a:t>9</a:t>
            </a:fld>
            <a:endParaRPr lang="en-US"/>
          </a:p>
        </p:txBody>
      </p:sp>
    </p:spTree>
    <p:extLst>
      <p:ext uri="{BB962C8B-B14F-4D97-AF65-F5344CB8AC3E}">
        <p14:creationId xmlns:p14="http://schemas.microsoft.com/office/powerpoint/2010/main" val="2079530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a:t>C. auris </a:t>
            </a:r>
            <a:r>
              <a:rPr lang="en-US"/>
              <a:t>is harder to identify from cultures than other, more common types of </a:t>
            </a:r>
            <a:r>
              <a:rPr lang="en-US" i="1"/>
              <a:t>Candida</a:t>
            </a:r>
            <a:r>
              <a:rPr lang="en-US"/>
              <a:t>. </a:t>
            </a:r>
          </a:p>
          <a:p>
            <a:pPr marL="171450" indent="-171450">
              <a:buFont typeface="Arial" panose="020B0604020202020204" pitchFamily="34" charset="0"/>
              <a:buChar char="•"/>
            </a:pPr>
            <a:r>
              <a:rPr lang="en-US"/>
              <a:t>It can be confused with other types of yeasts, particularly </a:t>
            </a:r>
            <a:r>
              <a:rPr lang="en-US" i="1"/>
              <a:t>Candida haemulonii</a:t>
            </a:r>
            <a:r>
              <a:rPr lang="en-US"/>
              <a:t>. </a:t>
            </a:r>
          </a:p>
          <a:p>
            <a:pPr marL="171450" indent="-171450">
              <a:buFont typeface="Arial" panose="020B0604020202020204" pitchFamily="34" charset="0"/>
              <a:buChar char="•"/>
            </a:pPr>
            <a:r>
              <a:rPr lang="en-US"/>
              <a:t>Special laboratory tests are needed to identify </a:t>
            </a:r>
            <a:r>
              <a:rPr lang="en-US" i="1"/>
              <a:t>C. auris</a:t>
            </a:r>
            <a:r>
              <a:rPr lang="en-US"/>
              <a:t>.</a:t>
            </a:r>
          </a:p>
          <a:p>
            <a:pPr marL="171450" indent="-171450">
              <a:buFont typeface="Arial" panose="020B0604020202020204" pitchFamily="34" charset="0"/>
              <a:buChar char="•"/>
            </a:pPr>
            <a:r>
              <a:rPr lang="en-US"/>
              <a:t>Correctly identifying C. auris is critical for starting measures to stop its spread and prevent outbreaks.</a:t>
            </a:r>
          </a:p>
          <a:p>
            <a:pPr marL="0" indent="0">
              <a:buFont typeface="Arial" panose="020B0604020202020204" pitchFamily="34" charset="0"/>
              <a:buNone/>
            </a:pPr>
            <a:r>
              <a:rPr lang="en-US"/>
              <a:t>(Centers for Disease Control and Prevention, 2020)</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D1124239-9DBD-4672-BA69-D686CFDD5902}" type="slidenum">
              <a:rPr lang="en-US" smtClean="0"/>
              <a:t>10</a:t>
            </a:fld>
            <a:endParaRPr lang="en-US"/>
          </a:p>
        </p:txBody>
      </p:sp>
    </p:spTree>
    <p:extLst>
      <p:ext uri="{BB962C8B-B14F-4D97-AF65-F5344CB8AC3E}">
        <p14:creationId xmlns:p14="http://schemas.microsoft.com/office/powerpoint/2010/main" val="1522011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a:t>C. </a:t>
            </a:r>
            <a:r>
              <a:rPr lang="en-US" i="1" err="1"/>
              <a:t>auris</a:t>
            </a:r>
            <a:r>
              <a:rPr lang="en-US" i="1"/>
              <a:t> </a:t>
            </a:r>
            <a:r>
              <a:rPr lang="en-US"/>
              <a:t>can be misidentified as a number of different organisms when using traditional phenotypic methods for yeast identification such as VITEK 2 YST, API 20C, BD Phoenix yeast identification system, and </a:t>
            </a:r>
            <a:r>
              <a:rPr lang="en-US" err="1"/>
              <a:t>MicroScan</a:t>
            </a:r>
            <a:r>
              <a:rPr lang="en-US"/>
              <a:t>.</a:t>
            </a:r>
          </a:p>
          <a:p>
            <a:pPr marL="171450" indent="-171450">
              <a:buFont typeface="Arial" panose="020B0604020202020204" pitchFamily="34" charset="0"/>
              <a:buChar char="•"/>
            </a:pPr>
            <a:r>
              <a:rPr lang="en-US"/>
              <a:t>The appearance and color of </a:t>
            </a:r>
            <a:r>
              <a:rPr lang="en-US" i="1"/>
              <a:t>C. </a:t>
            </a:r>
            <a:r>
              <a:rPr lang="en-US" i="1" err="1"/>
              <a:t>auris</a:t>
            </a:r>
            <a:r>
              <a:rPr lang="en-US" i="1"/>
              <a:t> </a:t>
            </a:r>
            <a:r>
              <a:rPr lang="en-US"/>
              <a:t>colonies in culture may aid in species identification, but cannot be used as the only identification method for </a:t>
            </a:r>
            <a:r>
              <a:rPr lang="en-US" i="1"/>
              <a:t>C. </a:t>
            </a:r>
            <a:r>
              <a:rPr lang="en-US" i="1" err="1"/>
              <a:t>auris</a:t>
            </a:r>
            <a:r>
              <a:rPr lang="en-US" i="1"/>
              <a:t> </a:t>
            </a:r>
            <a:r>
              <a:rPr lang="en-US"/>
              <a:t>since </a:t>
            </a:r>
            <a:r>
              <a:rPr lang="en-US" i="1"/>
              <a:t>C. </a:t>
            </a:r>
            <a:r>
              <a:rPr lang="en-US" i="1" err="1"/>
              <a:t>auris</a:t>
            </a:r>
            <a:r>
              <a:rPr lang="en-US" i="1"/>
              <a:t> </a:t>
            </a:r>
            <a:r>
              <a:rPr lang="en-US"/>
              <a:t>cannot be distinguished from other more common species of </a:t>
            </a:r>
            <a:r>
              <a:rPr lang="en-US" i="1"/>
              <a:t>Candida</a:t>
            </a:r>
            <a:r>
              <a:rPr lang="en-US"/>
              <a:t> without using other methods. </a:t>
            </a:r>
          </a:p>
          <a:p>
            <a:pPr marL="171450" indent="-171450">
              <a:buFont typeface="Arial" panose="020B0604020202020204" pitchFamily="34" charset="0"/>
              <a:buChar char="•"/>
            </a:pPr>
            <a:r>
              <a:rPr lang="en-US"/>
              <a:t>C. </a:t>
            </a:r>
            <a:r>
              <a:rPr lang="en-US" err="1"/>
              <a:t>auris</a:t>
            </a:r>
            <a:r>
              <a:rPr lang="en-US"/>
              <a:t> is a budding yeast, which almost never forms short </a:t>
            </a:r>
            <a:r>
              <a:rPr lang="en-US" err="1"/>
              <a:t>pseudohyphae</a:t>
            </a:r>
            <a:r>
              <a:rPr lang="en-US"/>
              <a:t> and does not form germ tubes.</a:t>
            </a:r>
          </a:p>
          <a:p>
            <a:pPr marL="0" indent="0">
              <a:buFont typeface="Arial" panose="020B0604020202020204" pitchFamily="34" charset="0"/>
              <a:buNone/>
            </a:pPr>
            <a:r>
              <a:rPr lang="en-US"/>
              <a:t>(Centers for Disease Control and Prevention, 2020)</a:t>
            </a:r>
          </a:p>
          <a:p>
            <a:pPr marL="0" indent="0">
              <a:buFont typeface="Arial" panose="020B0604020202020204" pitchFamily="34" charset="0"/>
              <a:buNone/>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D1124239-9DBD-4672-BA69-D686CFDD5902}" type="slidenum">
              <a:rPr lang="en-US" smtClean="0"/>
              <a:t>11</a:t>
            </a:fld>
            <a:endParaRPr lang="en-US"/>
          </a:p>
        </p:txBody>
      </p:sp>
    </p:spTree>
    <p:extLst>
      <p:ext uri="{BB962C8B-B14F-4D97-AF65-F5344CB8AC3E}">
        <p14:creationId xmlns:p14="http://schemas.microsoft.com/office/powerpoint/2010/main" val="3406683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a:solidFill>
                  <a:srgbClr val="000000"/>
                </a:solidFill>
                <a:effectLst/>
                <a:latin typeface="Open Sans" panose="020B0606030504020204" pitchFamily="34" charset="0"/>
              </a:rPr>
              <a:t>This table summarizes common misidentifications based on the identification method used. If any of the species listed below are identified, or if species identity cannot be determined, further characterization using appropriate methodology (see “</a:t>
            </a:r>
            <a:r>
              <a:rPr lang="en-US" b="0" i="0" u="sng">
                <a:solidFill>
                  <a:srgbClr val="075290"/>
                </a:solidFill>
                <a:effectLst/>
                <a:latin typeface="Open Sans" panose="020B0606030504020204" pitchFamily="34" charset="0"/>
                <a:hlinkClick r:id="rId3"/>
              </a:rPr>
              <a:t>How to identify </a:t>
            </a:r>
            <a:r>
              <a:rPr lang="en-US" b="0" i="1" u="sng">
                <a:solidFill>
                  <a:srgbClr val="075290"/>
                </a:solidFill>
                <a:effectLst/>
                <a:latin typeface="Open Sans" panose="020B0606030504020204" pitchFamily="34" charset="0"/>
                <a:hlinkClick r:id="rId3"/>
              </a:rPr>
              <a:t>Candida auris</a:t>
            </a:r>
            <a:r>
              <a:rPr lang="en-US" b="0" i="0">
                <a:solidFill>
                  <a:srgbClr val="000000"/>
                </a:solidFill>
                <a:effectLst/>
                <a:latin typeface="Open Sans" panose="020B0606030504020204" pitchFamily="34" charset="0"/>
              </a:rPr>
              <a:t>“) should be sought.</a:t>
            </a:r>
          </a:p>
          <a:p>
            <a:pPr marL="171450" indent="-171450">
              <a:buFont typeface="Arial" panose="020B0604020202020204" pitchFamily="34" charset="0"/>
              <a:buChar char="•"/>
            </a:pPr>
            <a:r>
              <a:rPr lang="en-US" sz="1800" b="0" i="0" u="none" strike="noStrike" baseline="0">
                <a:solidFill>
                  <a:srgbClr val="000000"/>
                </a:solidFill>
                <a:latin typeface="Open Sans" panose="020B0606030504020204" pitchFamily="34" charset="0"/>
              </a:rPr>
              <a:t>This table is adapted from information provided by CDC: </a:t>
            </a:r>
            <a:r>
              <a:rPr lang="en-US" sz="1800" b="0" i="0" u="none" strike="noStrike" baseline="0">
                <a:solidFill>
                  <a:srgbClr val="0000FF"/>
                </a:solidFill>
                <a:latin typeface="Open Sans" panose="020B0606030504020204" pitchFamily="34" charset="0"/>
              </a:rPr>
              <a:t>https://www.cdc.gov/fungal/ candida-auris/identification.html </a:t>
            </a:r>
          </a:p>
          <a:p>
            <a:pPr marL="171450" indent="-171450">
              <a:buFont typeface="Arial" panose="020B0604020202020204" pitchFamily="34" charset="0"/>
              <a:buChar char="•"/>
            </a:pPr>
            <a:r>
              <a:rPr lang="en-US" sz="1800" b="0" i="0" u="none" strike="noStrike" baseline="0">
                <a:solidFill>
                  <a:srgbClr val="000000"/>
                </a:solidFill>
                <a:latin typeface="Open Sans" panose="020B0606030504020204" pitchFamily="34" charset="0"/>
              </a:rPr>
              <a:t>Please note that this list is based on current knowledge about </a:t>
            </a:r>
            <a:r>
              <a:rPr lang="en-US" sz="1800" b="0" i="1" u="none" strike="noStrike" baseline="0">
                <a:solidFill>
                  <a:srgbClr val="000000"/>
                </a:solidFill>
                <a:latin typeface="Open Sans" panose="020B0606030504020204" pitchFamily="34" charset="0"/>
              </a:rPr>
              <a:t>C. auris </a:t>
            </a:r>
            <a:r>
              <a:rPr lang="en-US" sz="1800" b="0" i="0" u="none" strike="noStrike" baseline="0">
                <a:solidFill>
                  <a:srgbClr val="000000"/>
                </a:solidFill>
                <a:latin typeface="Open Sans" panose="020B0606030504020204" pitchFamily="34" charset="0"/>
              </a:rPr>
              <a:t>misidentification. </a:t>
            </a:r>
          </a:p>
          <a:p>
            <a:pPr marL="171450" indent="-171450">
              <a:buFont typeface="Arial" panose="020B0604020202020204" pitchFamily="34" charset="0"/>
              <a:buChar char="•"/>
            </a:pPr>
            <a:r>
              <a:rPr lang="en-US" sz="1800" b="0" i="0" u="none" strike="noStrike" baseline="0">
                <a:solidFill>
                  <a:srgbClr val="000000"/>
                </a:solidFill>
                <a:latin typeface="Open Sans" panose="020B0606030504020204" pitchFamily="34" charset="0"/>
              </a:rPr>
              <a:t>It may change from time to time as we learn more about the misidentification of </a:t>
            </a:r>
            <a:r>
              <a:rPr lang="en-US" sz="1800" b="0" i="1" u="none" strike="noStrike" baseline="0">
                <a:solidFill>
                  <a:srgbClr val="000000"/>
                </a:solidFill>
                <a:latin typeface="Open Sans" panose="020B0606030504020204" pitchFamily="34" charset="0"/>
              </a:rPr>
              <a:t>C. auris</a:t>
            </a:r>
            <a:r>
              <a:rPr lang="en-US" sz="1800" b="0" i="0" u="none" strike="noStrike" baseline="0">
                <a:solidFill>
                  <a:srgbClr val="000000"/>
                </a:solidFill>
                <a:latin typeface="Open Sans" panose="020B0606030504020204" pitchFamily="34" charset="0"/>
              </a:rPr>
              <a:t>. </a:t>
            </a:r>
            <a:endParaRPr lang="en-US"/>
          </a:p>
        </p:txBody>
      </p:sp>
      <p:sp>
        <p:nvSpPr>
          <p:cNvPr id="4" name="Slide Number Placeholder 3"/>
          <p:cNvSpPr>
            <a:spLocks noGrp="1"/>
          </p:cNvSpPr>
          <p:nvPr>
            <p:ph type="sldNum" sz="quarter" idx="5"/>
          </p:nvPr>
        </p:nvSpPr>
        <p:spPr/>
        <p:txBody>
          <a:bodyPr/>
          <a:lstStyle/>
          <a:p>
            <a:fld id="{D1124239-9DBD-4672-BA69-D686CFDD5902}" type="slidenum">
              <a:rPr lang="en-US" smtClean="0"/>
              <a:t>12</a:t>
            </a:fld>
            <a:endParaRPr lang="en-US"/>
          </a:p>
        </p:txBody>
      </p:sp>
    </p:spTree>
    <p:extLst>
      <p:ext uri="{BB962C8B-B14F-4D97-AF65-F5344CB8AC3E}">
        <p14:creationId xmlns:p14="http://schemas.microsoft.com/office/powerpoint/2010/main" val="1049880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47991-E541-4C3F-9332-B398F6C225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670E2C-3483-4585-AAE9-6556594A5D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D08056-D83C-49E4-B24D-30D78609BFAA}"/>
              </a:ext>
            </a:extLst>
          </p:cNvPr>
          <p:cNvSpPr>
            <a:spLocks noGrp="1"/>
          </p:cNvSpPr>
          <p:nvPr>
            <p:ph type="dt" sz="half" idx="10"/>
          </p:nvPr>
        </p:nvSpPr>
        <p:spPr/>
        <p:txBody>
          <a:bodyPr/>
          <a:lstStyle/>
          <a:p>
            <a:fld id="{8683FCDE-ADA5-4B31-9F7A-6F3721606AA2}" type="datetimeFigureOut">
              <a:rPr lang="en-US" smtClean="0"/>
              <a:t>7/10/2023</a:t>
            </a:fld>
            <a:endParaRPr lang="en-US"/>
          </a:p>
        </p:txBody>
      </p:sp>
      <p:sp>
        <p:nvSpPr>
          <p:cNvPr id="5" name="Footer Placeholder 4">
            <a:extLst>
              <a:ext uri="{FF2B5EF4-FFF2-40B4-BE49-F238E27FC236}">
                <a16:creationId xmlns:a16="http://schemas.microsoft.com/office/drawing/2014/main" id="{0063A203-5A08-464E-9566-06C99FD896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6353AE-3B36-430D-9ED2-07525DA4EAFC}"/>
              </a:ext>
            </a:extLst>
          </p:cNvPr>
          <p:cNvSpPr>
            <a:spLocks noGrp="1"/>
          </p:cNvSpPr>
          <p:nvPr>
            <p:ph type="sldNum" sz="quarter" idx="12"/>
          </p:nvPr>
        </p:nvSpPr>
        <p:spPr/>
        <p:txBody>
          <a:bodyPr/>
          <a:lstStyle/>
          <a:p>
            <a:fld id="{ED2FB63E-D3A7-4CC4-9B7C-6AFABB12E139}" type="slidenum">
              <a:rPr lang="en-US" smtClean="0"/>
              <a:t>‹#›</a:t>
            </a:fld>
            <a:endParaRPr lang="en-US"/>
          </a:p>
        </p:txBody>
      </p:sp>
    </p:spTree>
    <p:extLst>
      <p:ext uri="{BB962C8B-B14F-4D97-AF65-F5344CB8AC3E}">
        <p14:creationId xmlns:p14="http://schemas.microsoft.com/office/powerpoint/2010/main" val="2568259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AEA8A-7877-45B5-A957-7323BFE256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A51330-A357-41C7-AFB8-3CBB1F4EF1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8EACAA-851A-4AE3-81DA-769670CD368E}"/>
              </a:ext>
            </a:extLst>
          </p:cNvPr>
          <p:cNvSpPr>
            <a:spLocks noGrp="1"/>
          </p:cNvSpPr>
          <p:nvPr>
            <p:ph type="dt" sz="half" idx="10"/>
          </p:nvPr>
        </p:nvSpPr>
        <p:spPr/>
        <p:txBody>
          <a:bodyPr/>
          <a:lstStyle/>
          <a:p>
            <a:fld id="{8683FCDE-ADA5-4B31-9F7A-6F3721606AA2}" type="datetimeFigureOut">
              <a:rPr lang="en-US" smtClean="0"/>
              <a:t>7/10/2023</a:t>
            </a:fld>
            <a:endParaRPr lang="en-US"/>
          </a:p>
        </p:txBody>
      </p:sp>
      <p:sp>
        <p:nvSpPr>
          <p:cNvPr id="5" name="Footer Placeholder 4">
            <a:extLst>
              <a:ext uri="{FF2B5EF4-FFF2-40B4-BE49-F238E27FC236}">
                <a16:creationId xmlns:a16="http://schemas.microsoft.com/office/drawing/2014/main" id="{5C2F057B-20FC-4D95-BEA7-E598283769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1AF8A4-9A91-4052-A6CF-DC0743282FC7}"/>
              </a:ext>
            </a:extLst>
          </p:cNvPr>
          <p:cNvSpPr>
            <a:spLocks noGrp="1"/>
          </p:cNvSpPr>
          <p:nvPr>
            <p:ph type="sldNum" sz="quarter" idx="12"/>
          </p:nvPr>
        </p:nvSpPr>
        <p:spPr/>
        <p:txBody>
          <a:bodyPr/>
          <a:lstStyle/>
          <a:p>
            <a:fld id="{ED2FB63E-D3A7-4CC4-9B7C-6AFABB12E139}" type="slidenum">
              <a:rPr lang="en-US" smtClean="0"/>
              <a:t>‹#›</a:t>
            </a:fld>
            <a:endParaRPr lang="en-US"/>
          </a:p>
        </p:txBody>
      </p:sp>
    </p:spTree>
    <p:extLst>
      <p:ext uri="{BB962C8B-B14F-4D97-AF65-F5344CB8AC3E}">
        <p14:creationId xmlns:p14="http://schemas.microsoft.com/office/powerpoint/2010/main" val="1993655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E521A3-7F25-49E6-9C70-CC9ADCD7EC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8A76C8-053B-4B04-89D6-92487DB517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FAC575-7D8F-42E5-9DE8-63E5F9A18C9C}"/>
              </a:ext>
            </a:extLst>
          </p:cNvPr>
          <p:cNvSpPr>
            <a:spLocks noGrp="1"/>
          </p:cNvSpPr>
          <p:nvPr>
            <p:ph type="dt" sz="half" idx="10"/>
          </p:nvPr>
        </p:nvSpPr>
        <p:spPr/>
        <p:txBody>
          <a:bodyPr/>
          <a:lstStyle/>
          <a:p>
            <a:fld id="{8683FCDE-ADA5-4B31-9F7A-6F3721606AA2}" type="datetimeFigureOut">
              <a:rPr lang="en-US" smtClean="0"/>
              <a:t>7/10/2023</a:t>
            </a:fld>
            <a:endParaRPr lang="en-US"/>
          </a:p>
        </p:txBody>
      </p:sp>
      <p:sp>
        <p:nvSpPr>
          <p:cNvPr id="5" name="Footer Placeholder 4">
            <a:extLst>
              <a:ext uri="{FF2B5EF4-FFF2-40B4-BE49-F238E27FC236}">
                <a16:creationId xmlns:a16="http://schemas.microsoft.com/office/drawing/2014/main" id="{9D20CDC8-23B7-422F-9150-6C6FA014EB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27BD2-9A19-44E0-B190-61831659CB7C}"/>
              </a:ext>
            </a:extLst>
          </p:cNvPr>
          <p:cNvSpPr>
            <a:spLocks noGrp="1"/>
          </p:cNvSpPr>
          <p:nvPr>
            <p:ph type="sldNum" sz="quarter" idx="12"/>
          </p:nvPr>
        </p:nvSpPr>
        <p:spPr/>
        <p:txBody>
          <a:bodyPr/>
          <a:lstStyle/>
          <a:p>
            <a:fld id="{ED2FB63E-D3A7-4CC4-9B7C-6AFABB12E139}" type="slidenum">
              <a:rPr lang="en-US" smtClean="0"/>
              <a:t>‹#›</a:t>
            </a:fld>
            <a:endParaRPr lang="en-US"/>
          </a:p>
        </p:txBody>
      </p:sp>
    </p:spTree>
    <p:extLst>
      <p:ext uri="{BB962C8B-B14F-4D97-AF65-F5344CB8AC3E}">
        <p14:creationId xmlns:p14="http://schemas.microsoft.com/office/powerpoint/2010/main" val="1212566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DDC18-386F-4B35-807B-604BC6B5A5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EE0E55-5CDB-4084-86E6-51287856BD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1C212B-002A-4A3C-BA9E-897E4489182E}"/>
              </a:ext>
            </a:extLst>
          </p:cNvPr>
          <p:cNvSpPr>
            <a:spLocks noGrp="1"/>
          </p:cNvSpPr>
          <p:nvPr>
            <p:ph type="dt" sz="half" idx="10"/>
          </p:nvPr>
        </p:nvSpPr>
        <p:spPr/>
        <p:txBody>
          <a:bodyPr/>
          <a:lstStyle/>
          <a:p>
            <a:fld id="{8683FCDE-ADA5-4B31-9F7A-6F3721606AA2}" type="datetimeFigureOut">
              <a:rPr lang="en-US" smtClean="0"/>
              <a:t>7/10/2023</a:t>
            </a:fld>
            <a:endParaRPr lang="en-US"/>
          </a:p>
        </p:txBody>
      </p:sp>
      <p:sp>
        <p:nvSpPr>
          <p:cNvPr id="5" name="Footer Placeholder 4">
            <a:extLst>
              <a:ext uri="{FF2B5EF4-FFF2-40B4-BE49-F238E27FC236}">
                <a16:creationId xmlns:a16="http://schemas.microsoft.com/office/drawing/2014/main" id="{95993D6A-8CEF-4DC4-A0D6-FDBF0F5085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C9A19E-F5C8-4255-B741-ED2C9E7C7D98}"/>
              </a:ext>
            </a:extLst>
          </p:cNvPr>
          <p:cNvSpPr>
            <a:spLocks noGrp="1"/>
          </p:cNvSpPr>
          <p:nvPr>
            <p:ph type="sldNum" sz="quarter" idx="12"/>
          </p:nvPr>
        </p:nvSpPr>
        <p:spPr/>
        <p:txBody>
          <a:bodyPr/>
          <a:lstStyle/>
          <a:p>
            <a:fld id="{ED2FB63E-D3A7-4CC4-9B7C-6AFABB12E139}" type="slidenum">
              <a:rPr lang="en-US" smtClean="0"/>
              <a:t>‹#›</a:t>
            </a:fld>
            <a:endParaRPr lang="en-US"/>
          </a:p>
        </p:txBody>
      </p:sp>
    </p:spTree>
    <p:extLst>
      <p:ext uri="{BB962C8B-B14F-4D97-AF65-F5344CB8AC3E}">
        <p14:creationId xmlns:p14="http://schemas.microsoft.com/office/powerpoint/2010/main" val="2823907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364C5-C9F4-4F61-A696-55A72CBD19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F1D50C-F29B-4B2A-8757-7C86CC6263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B4899C-D6C4-4540-BE18-B839330CF318}"/>
              </a:ext>
            </a:extLst>
          </p:cNvPr>
          <p:cNvSpPr>
            <a:spLocks noGrp="1"/>
          </p:cNvSpPr>
          <p:nvPr>
            <p:ph type="dt" sz="half" idx="10"/>
          </p:nvPr>
        </p:nvSpPr>
        <p:spPr/>
        <p:txBody>
          <a:bodyPr/>
          <a:lstStyle/>
          <a:p>
            <a:fld id="{8683FCDE-ADA5-4B31-9F7A-6F3721606AA2}" type="datetimeFigureOut">
              <a:rPr lang="en-US" smtClean="0"/>
              <a:t>7/10/2023</a:t>
            </a:fld>
            <a:endParaRPr lang="en-US"/>
          </a:p>
        </p:txBody>
      </p:sp>
      <p:sp>
        <p:nvSpPr>
          <p:cNvPr id="5" name="Footer Placeholder 4">
            <a:extLst>
              <a:ext uri="{FF2B5EF4-FFF2-40B4-BE49-F238E27FC236}">
                <a16:creationId xmlns:a16="http://schemas.microsoft.com/office/drawing/2014/main" id="{AA4113A1-0AD7-42D2-9E3E-FA5C05FAAA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532126-1830-4FD5-8A35-0CCDE58D964C}"/>
              </a:ext>
            </a:extLst>
          </p:cNvPr>
          <p:cNvSpPr>
            <a:spLocks noGrp="1"/>
          </p:cNvSpPr>
          <p:nvPr>
            <p:ph type="sldNum" sz="quarter" idx="12"/>
          </p:nvPr>
        </p:nvSpPr>
        <p:spPr/>
        <p:txBody>
          <a:bodyPr/>
          <a:lstStyle/>
          <a:p>
            <a:fld id="{ED2FB63E-D3A7-4CC4-9B7C-6AFABB12E139}" type="slidenum">
              <a:rPr lang="en-US" smtClean="0"/>
              <a:t>‹#›</a:t>
            </a:fld>
            <a:endParaRPr lang="en-US"/>
          </a:p>
        </p:txBody>
      </p:sp>
    </p:spTree>
    <p:extLst>
      <p:ext uri="{BB962C8B-B14F-4D97-AF65-F5344CB8AC3E}">
        <p14:creationId xmlns:p14="http://schemas.microsoft.com/office/powerpoint/2010/main" val="4120404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E7FD3-D993-4CFE-BC84-166F202CDC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04A309-F30A-40AB-B075-D4AB8687B5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44AE34-6B7B-43B5-A68C-B6334753D7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832B38-11A5-41AE-BBDC-A728DA26165D}"/>
              </a:ext>
            </a:extLst>
          </p:cNvPr>
          <p:cNvSpPr>
            <a:spLocks noGrp="1"/>
          </p:cNvSpPr>
          <p:nvPr>
            <p:ph type="dt" sz="half" idx="10"/>
          </p:nvPr>
        </p:nvSpPr>
        <p:spPr/>
        <p:txBody>
          <a:bodyPr/>
          <a:lstStyle/>
          <a:p>
            <a:fld id="{8683FCDE-ADA5-4B31-9F7A-6F3721606AA2}" type="datetimeFigureOut">
              <a:rPr lang="en-US" smtClean="0"/>
              <a:t>7/10/2023</a:t>
            </a:fld>
            <a:endParaRPr lang="en-US"/>
          </a:p>
        </p:txBody>
      </p:sp>
      <p:sp>
        <p:nvSpPr>
          <p:cNvPr id="6" name="Footer Placeholder 5">
            <a:extLst>
              <a:ext uri="{FF2B5EF4-FFF2-40B4-BE49-F238E27FC236}">
                <a16:creationId xmlns:a16="http://schemas.microsoft.com/office/drawing/2014/main" id="{C73306A8-ABA4-45EE-8EC1-3D95B42176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CD7046-19E5-40DB-A0AA-5814B88ADEB4}"/>
              </a:ext>
            </a:extLst>
          </p:cNvPr>
          <p:cNvSpPr>
            <a:spLocks noGrp="1"/>
          </p:cNvSpPr>
          <p:nvPr>
            <p:ph type="sldNum" sz="quarter" idx="12"/>
          </p:nvPr>
        </p:nvSpPr>
        <p:spPr/>
        <p:txBody>
          <a:bodyPr/>
          <a:lstStyle/>
          <a:p>
            <a:fld id="{ED2FB63E-D3A7-4CC4-9B7C-6AFABB12E139}" type="slidenum">
              <a:rPr lang="en-US" smtClean="0"/>
              <a:t>‹#›</a:t>
            </a:fld>
            <a:endParaRPr lang="en-US"/>
          </a:p>
        </p:txBody>
      </p:sp>
    </p:spTree>
    <p:extLst>
      <p:ext uri="{BB962C8B-B14F-4D97-AF65-F5344CB8AC3E}">
        <p14:creationId xmlns:p14="http://schemas.microsoft.com/office/powerpoint/2010/main" val="4144825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746CD-7D9D-492B-90B4-ABD66FCF2B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1A65F1-2082-4C42-A63D-DA5BD14D4E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3CE119-4689-4539-9ED3-FA9C325C32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4770F4-102E-4AF3-A383-F036058BB2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0F300B-98F9-451D-AF12-52F8CC0078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3C6554-4F64-4599-B965-CABE81E92C30}"/>
              </a:ext>
            </a:extLst>
          </p:cNvPr>
          <p:cNvSpPr>
            <a:spLocks noGrp="1"/>
          </p:cNvSpPr>
          <p:nvPr>
            <p:ph type="dt" sz="half" idx="10"/>
          </p:nvPr>
        </p:nvSpPr>
        <p:spPr/>
        <p:txBody>
          <a:bodyPr/>
          <a:lstStyle/>
          <a:p>
            <a:fld id="{8683FCDE-ADA5-4B31-9F7A-6F3721606AA2}" type="datetimeFigureOut">
              <a:rPr lang="en-US" smtClean="0"/>
              <a:t>7/10/2023</a:t>
            </a:fld>
            <a:endParaRPr lang="en-US"/>
          </a:p>
        </p:txBody>
      </p:sp>
      <p:sp>
        <p:nvSpPr>
          <p:cNvPr id="8" name="Footer Placeholder 7">
            <a:extLst>
              <a:ext uri="{FF2B5EF4-FFF2-40B4-BE49-F238E27FC236}">
                <a16:creationId xmlns:a16="http://schemas.microsoft.com/office/drawing/2014/main" id="{22802CCE-C3C2-490B-8FB2-95298F9E4E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D1FE82-A7EA-4D66-938B-71A2AF83B234}"/>
              </a:ext>
            </a:extLst>
          </p:cNvPr>
          <p:cNvSpPr>
            <a:spLocks noGrp="1"/>
          </p:cNvSpPr>
          <p:nvPr>
            <p:ph type="sldNum" sz="quarter" idx="12"/>
          </p:nvPr>
        </p:nvSpPr>
        <p:spPr/>
        <p:txBody>
          <a:bodyPr/>
          <a:lstStyle/>
          <a:p>
            <a:fld id="{ED2FB63E-D3A7-4CC4-9B7C-6AFABB12E139}" type="slidenum">
              <a:rPr lang="en-US" smtClean="0"/>
              <a:t>‹#›</a:t>
            </a:fld>
            <a:endParaRPr lang="en-US"/>
          </a:p>
        </p:txBody>
      </p:sp>
    </p:spTree>
    <p:extLst>
      <p:ext uri="{BB962C8B-B14F-4D97-AF65-F5344CB8AC3E}">
        <p14:creationId xmlns:p14="http://schemas.microsoft.com/office/powerpoint/2010/main" val="2233775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17A4-2524-4405-96D3-9C530B8BC4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8E0E77-D3AE-4BD9-89C0-D564A78EDE72}"/>
              </a:ext>
            </a:extLst>
          </p:cNvPr>
          <p:cNvSpPr>
            <a:spLocks noGrp="1"/>
          </p:cNvSpPr>
          <p:nvPr>
            <p:ph type="dt" sz="half" idx="10"/>
          </p:nvPr>
        </p:nvSpPr>
        <p:spPr/>
        <p:txBody>
          <a:bodyPr/>
          <a:lstStyle/>
          <a:p>
            <a:fld id="{8683FCDE-ADA5-4B31-9F7A-6F3721606AA2}" type="datetimeFigureOut">
              <a:rPr lang="en-US" smtClean="0"/>
              <a:t>7/10/2023</a:t>
            </a:fld>
            <a:endParaRPr lang="en-US"/>
          </a:p>
        </p:txBody>
      </p:sp>
      <p:sp>
        <p:nvSpPr>
          <p:cNvPr id="4" name="Footer Placeholder 3">
            <a:extLst>
              <a:ext uri="{FF2B5EF4-FFF2-40B4-BE49-F238E27FC236}">
                <a16:creationId xmlns:a16="http://schemas.microsoft.com/office/drawing/2014/main" id="{182C98B4-A5FB-4CFE-9C92-FA06E4DD6B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6125B8-1AF8-486C-B8AD-189A836A0DBD}"/>
              </a:ext>
            </a:extLst>
          </p:cNvPr>
          <p:cNvSpPr>
            <a:spLocks noGrp="1"/>
          </p:cNvSpPr>
          <p:nvPr>
            <p:ph type="sldNum" sz="quarter" idx="12"/>
          </p:nvPr>
        </p:nvSpPr>
        <p:spPr/>
        <p:txBody>
          <a:bodyPr/>
          <a:lstStyle/>
          <a:p>
            <a:fld id="{ED2FB63E-D3A7-4CC4-9B7C-6AFABB12E139}" type="slidenum">
              <a:rPr lang="en-US" smtClean="0"/>
              <a:t>‹#›</a:t>
            </a:fld>
            <a:endParaRPr lang="en-US"/>
          </a:p>
        </p:txBody>
      </p:sp>
    </p:spTree>
    <p:extLst>
      <p:ext uri="{BB962C8B-B14F-4D97-AF65-F5344CB8AC3E}">
        <p14:creationId xmlns:p14="http://schemas.microsoft.com/office/powerpoint/2010/main" val="3776377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A4AD94-E2CD-4E08-BD52-38B114C51024}"/>
              </a:ext>
            </a:extLst>
          </p:cNvPr>
          <p:cNvSpPr>
            <a:spLocks noGrp="1"/>
          </p:cNvSpPr>
          <p:nvPr>
            <p:ph type="dt" sz="half" idx="10"/>
          </p:nvPr>
        </p:nvSpPr>
        <p:spPr/>
        <p:txBody>
          <a:bodyPr/>
          <a:lstStyle/>
          <a:p>
            <a:fld id="{8683FCDE-ADA5-4B31-9F7A-6F3721606AA2}" type="datetimeFigureOut">
              <a:rPr lang="en-US" smtClean="0"/>
              <a:t>7/10/2023</a:t>
            </a:fld>
            <a:endParaRPr lang="en-US"/>
          </a:p>
        </p:txBody>
      </p:sp>
      <p:sp>
        <p:nvSpPr>
          <p:cNvPr id="3" name="Footer Placeholder 2">
            <a:extLst>
              <a:ext uri="{FF2B5EF4-FFF2-40B4-BE49-F238E27FC236}">
                <a16:creationId xmlns:a16="http://schemas.microsoft.com/office/drawing/2014/main" id="{DB0A7A0C-6557-434E-BD93-8B214EB018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FE4495-5B1E-4E0B-9EA9-4E34CC7BC459}"/>
              </a:ext>
            </a:extLst>
          </p:cNvPr>
          <p:cNvSpPr>
            <a:spLocks noGrp="1"/>
          </p:cNvSpPr>
          <p:nvPr>
            <p:ph type="sldNum" sz="quarter" idx="12"/>
          </p:nvPr>
        </p:nvSpPr>
        <p:spPr/>
        <p:txBody>
          <a:bodyPr/>
          <a:lstStyle/>
          <a:p>
            <a:fld id="{ED2FB63E-D3A7-4CC4-9B7C-6AFABB12E139}" type="slidenum">
              <a:rPr lang="en-US" smtClean="0"/>
              <a:t>‹#›</a:t>
            </a:fld>
            <a:endParaRPr lang="en-US"/>
          </a:p>
        </p:txBody>
      </p:sp>
    </p:spTree>
    <p:extLst>
      <p:ext uri="{BB962C8B-B14F-4D97-AF65-F5344CB8AC3E}">
        <p14:creationId xmlns:p14="http://schemas.microsoft.com/office/powerpoint/2010/main" val="184640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7C0A3-B8DF-4C23-B89B-83FB0F968C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407C0-4EA4-4AFA-95C1-8D9B3EF805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D3A9D8-0E54-4E58-9139-29CA518E18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2DD7AA-68A7-497F-9B0D-82F758F66865}"/>
              </a:ext>
            </a:extLst>
          </p:cNvPr>
          <p:cNvSpPr>
            <a:spLocks noGrp="1"/>
          </p:cNvSpPr>
          <p:nvPr>
            <p:ph type="dt" sz="half" idx="10"/>
          </p:nvPr>
        </p:nvSpPr>
        <p:spPr/>
        <p:txBody>
          <a:bodyPr/>
          <a:lstStyle/>
          <a:p>
            <a:fld id="{8683FCDE-ADA5-4B31-9F7A-6F3721606AA2}" type="datetimeFigureOut">
              <a:rPr lang="en-US" smtClean="0"/>
              <a:t>7/10/2023</a:t>
            </a:fld>
            <a:endParaRPr lang="en-US"/>
          </a:p>
        </p:txBody>
      </p:sp>
      <p:sp>
        <p:nvSpPr>
          <p:cNvPr id="6" name="Footer Placeholder 5">
            <a:extLst>
              <a:ext uri="{FF2B5EF4-FFF2-40B4-BE49-F238E27FC236}">
                <a16:creationId xmlns:a16="http://schemas.microsoft.com/office/drawing/2014/main" id="{675D795E-9C9D-44E2-B4C5-016C7FA20D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50BC7D-86B0-4D3A-9621-2C9FA1106FDF}"/>
              </a:ext>
            </a:extLst>
          </p:cNvPr>
          <p:cNvSpPr>
            <a:spLocks noGrp="1"/>
          </p:cNvSpPr>
          <p:nvPr>
            <p:ph type="sldNum" sz="quarter" idx="12"/>
          </p:nvPr>
        </p:nvSpPr>
        <p:spPr/>
        <p:txBody>
          <a:bodyPr/>
          <a:lstStyle/>
          <a:p>
            <a:fld id="{ED2FB63E-D3A7-4CC4-9B7C-6AFABB12E139}" type="slidenum">
              <a:rPr lang="en-US" smtClean="0"/>
              <a:t>‹#›</a:t>
            </a:fld>
            <a:endParaRPr lang="en-US"/>
          </a:p>
        </p:txBody>
      </p:sp>
    </p:spTree>
    <p:extLst>
      <p:ext uri="{BB962C8B-B14F-4D97-AF65-F5344CB8AC3E}">
        <p14:creationId xmlns:p14="http://schemas.microsoft.com/office/powerpoint/2010/main" val="1247176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C7408-3CC6-4EBB-A6B9-A6DA264AE4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9353C0-4361-4DDF-B778-F954EC759F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FE3E1E-614B-42E0-97FD-53875DEB4F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7E76AD-DAB9-43D8-9707-D50980A856C2}"/>
              </a:ext>
            </a:extLst>
          </p:cNvPr>
          <p:cNvSpPr>
            <a:spLocks noGrp="1"/>
          </p:cNvSpPr>
          <p:nvPr>
            <p:ph type="dt" sz="half" idx="10"/>
          </p:nvPr>
        </p:nvSpPr>
        <p:spPr/>
        <p:txBody>
          <a:bodyPr/>
          <a:lstStyle/>
          <a:p>
            <a:fld id="{8683FCDE-ADA5-4B31-9F7A-6F3721606AA2}" type="datetimeFigureOut">
              <a:rPr lang="en-US" smtClean="0"/>
              <a:t>7/10/2023</a:t>
            </a:fld>
            <a:endParaRPr lang="en-US"/>
          </a:p>
        </p:txBody>
      </p:sp>
      <p:sp>
        <p:nvSpPr>
          <p:cNvPr id="6" name="Footer Placeholder 5">
            <a:extLst>
              <a:ext uri="{FF2B5EF4-FFF2-40B4-BE49-F238E27FC236}">
                <a16:creationId xmlns:a16="http://schemas.microsoft.com/office/drawing/2014/main" id="{9803FDA7-C2F6-4A83-9D95-10FE5D614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7D79C2-CEB1-49C9-8815-40109B1EB397}"/>
              </a:ext>
            </a:extLst>
          </p:cNvPr>
          <p:cNvSpPr>
            <a:spLocks noGrp="1"/>
          </p:cNvSpPr>
          <p:nvPr>
            <p:ph type="sldNum" sz="quarter" idx="12"/>
          </p:nvPr>
        </p:nvSpPr>
        <p:spPr/>
        <p:txBody>
          <a:bodyPr/>
          <a:lstStyle/>
          <a:p>
            <a:fld id="{ED2FB63E-D3A7-4CC4-9B7C-6AFABB12E139}" type="slidenum">
              <a:rPr lang="en-US" smtClean="0"/>
              <a:t>‹#›</a:t>
            </a:fld>
            <a:endParaRPr lang="en-US"/>
          </a:p>
        </p:txBody>
      </p:sp>
    </p:spTree>
    <p:extLst>
      <p:ext uri="{BB962C8B-B14F-4D97-AF65-F5344CB8AC3E}">
        <p14:creationId xmlns:p14="http://schemas.microsoft.com/office/powerpoint/2010/main" val="1408206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D5BB91-5054-4627-AAC0-5F24B0E958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63857A-7FFD-48B5-84C8-FC4845A621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2D11D6-CA1D-44DF-AB46-3FD78EE76D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83FCDE-ADA5-4B31-9F7A-6F3721606AA2}" type="datetimeFigureOut">
              <a:rPr lang="en-US" smtClean="0"/>
              <a:t>7/10/2023</a:t>
            </a:fld>
            <a:endParaRPr lang="en-US"/>
          </a:p>
        </p:txBody>
      </p:sp>
      <p:sp>
        <p:nvSpPr>
          <p:cNvPr id="5" name="Footer Placeholder 4">
            <a:extLst>
              <a:ext uri="{FF2B5EF4-FFF2-40B4-BE49-F238E27FC236}">
                <a16:creationId xmlns:a16="http://schemas.microsoft.com/office/drawing/2014/main" id="{BF2FEB1E-7AA8-4F99-89CB-59F0BF1335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C1FE2F-6C60-4FDF-9F9D-5C6EEF0992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2FB63E-D3A7-4CC4-9B7C-6AFABB12E139}" type="slidenum">
              <a:rPr lang="en-US" smtClean="0"/>
              <a:t>‹#›</a:t>
            </a:fld>
            <a:endParaRPr lang="en-US"/>
          </a:p>
        </p:txBody>
      </p:sp>
    </p:spTree>
    <p:extLst>
      <p:ext uri="{BB962C8B-B14F-4D97-AF65-F5344CB8AC3E}">
        <p14:creationId xmlns:p14="http://schemas.microsoft.com/office/powerpoint/2010/main" val="37857749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cdc.gov/fungal/%20candida-auris/identification.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hyperlink" Target="https://www.health.pa.gov/topics/Documents/HAN/2023-687-3-31-UPD-C_Auris_update.pdf" TargetMode="External"/><Relationship Id="rId7" Type="http://schemas.openxmlformats.org/officeDocument/2006/relationships/hyperlink" Target="https://www.health.pa.gov/topics/Documents/HAN/2020-PAHAN-522-08-18-ALT-Candida%20aur.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health.pa.gov/topics/Documents/HAN/2021-573-5-28-UPD-C-Auris_finalB.pdf" TargetMode="External"/><Relationship Id="rId5" Type="http://schemas.openxmlformats.org/officeDocument/2006/relationships/hyperlink" Target="https://www.health.pa.gov/topics/Documents/HAN/2021-584-8-3-UPD-C_Auris.pdf" TargetMode="External"/><Relationship Id="rId4" Type="http://schemas.openxmlformats.org/officeDocument/2006/relationships/hyperlink" Target="https://www.health.pa.gov/topics/Documents/HAN/2022-654-08-08-UPD-C_Auris_update.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hyperlink" Target="https://www.epa.gov/pesticide-registration/list-p-antimicrobial-products-registered-epa-claims-against-candida-auris" TargetMode="External"/><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hyperlink" Target="https://www.epa.gov/pesticide-registration/list-k-epas-registered-antimicrobial-products-effective-against-clostridium" TargetMode="External"/><Relationship Id="rId9"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0.sv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cdc.gov/hai/pdfs/toolkits/Interfacility-IC-Transfer-Form-508.pdf"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cdc.gov/fungal/candida-auris/c-auris-infection-control.html" TargetMode="External"/><Relationship Id="rId7" Type="http://schemas.openxmlformats.org/officeDocument/2006/relationships/hyperlink" Target="https://www.google.com/url?sa=t&amp;rct=j&amp;q=&amp;esrc=s&amp;source=web&amp;cd=&amp;cad=rja&amp;uact=8&amp;ved=2ahUKEwjDoY-Jw8n5AhXyM1kFHaJSCSgQFnoECA8QAQ&amp;url=https%3A%2F%2Fwww.health.pa.gov%2Ftopics%2FDocuments%2FPrograms%2FHAIP-AS%2FC.%2520auris%2520Toolkit%2520-%2520Public%2520Health.pdf&amp;usg=AOvVaw3M70olUtWU5HqXRcW5PCbL" TargetMode="External"/><Relationship Id="rId2" Type="http://schemas.openxmlformats.org/officeDocument/2006/relationships/hyperlink" Target="https://www.google.com/url?sa=t&amp;rct=j&amp;q=&amp;esrc=s&amp;source=web&amp;cd=&amp;cad=rja&amp;uact=8&amp;ved=2ahUKEwjDoY-Jw8n5AhXyM1kFHaJSCSgQFnoECBIQAQ&amp;url=https%3A%2F%2Fwww.health.pa.gov%2Ftopics%2FDocuments%2FPrograms%2FHAIP-AS%2FC.%2520auris%2520Toolkit%2520-%2520Healthcare%2520Facilities.pdf&amp;usg=AOvVaw1IVJcgqbMza9TQ2bTfNl0A" TargetMode="External"/><Relationship Id="rId1" Type="http://schemas.openxmlformats.org/officeDocument/2006/relationships/slideLayout" Target="../slideLayouts/slideLayout2.xml"/><Relationship Id="rId6" Type="http://schemas.openxmlformats.org/officeDocument/2006/relationships/hyperlink" Target="https://www.health.pa.gov/topics/programs/HAIP-AS/Pages/HAIP-AS.aspx" TargetMode="External"/><Relationship Id="rId5" Type="http://schemas.openxmlformats.org/officeDocument/2006/relationships/hyperlink" Target="https://www.cdc.gov/hai/containment/guidelines.html" TargetMode="External"/><Relationship Id="rId4" Type="http://schemas.openxmlformats.org/officeDocument/2006/relationships/hyperlink" Target="https://www.cdc.gov/hai/pdfs/containment/Health-Response-Contain-MDRO-H.pdf"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www.cdc.gov/fungal/candida-auris/pdf/C_auris_Patient__Testing_H.pdf" TargetMode="External"/><Relationship Id="rId3" Type="http://schemas.openxmlformats.org/officeDocument/2006/relationships/hyperlink" Target="https://www.cdc.gov/drugresistance/pdf/threats-report/candida-auris-508.pdf" TargetMode="External"/><Relationship Id="rId7" Type="http://schemas.openxmlformats.org/officeDocument/2006/relationships/hyperlink" Target="https://www.cdc.gov/fungal/candida-auris/pdf/Candida_auris_Colonization_H.pdf" TargetMode="External"/><Relationship Id="rId2" Type="http://schemas.openxmlformats.org/officeDocument/2006/relationships/hyperlink" Target="https://www.cdc.gov/drugresistance/pdf/threats-report/candida-508.pdf" TargetMode="External"/><Relationship Id="rId1" Type="http://schemas.openxmlformats.org/officeDocument/2006/relationships/slideLayout" Target="../slideLayouts/slideLayout2.xml"/><Relationship Id="rId6" Type="http://schemas.openxmlformats.org/officeDocument/2006/relationships/hyperlink" Target="https://www.cdc.gov/fungal/candida-auris/pdf/C-Auris-Lab-Workers-FactSheet-H.pdf" TargetMode="External"/><Relationship Id="rId5" Type="http://schemas.openxmlformats.org/officeDocument/2006/relationships/hyperlink" Target="https://www.cdc.gov/fungal/candida-auris/pdf/C-Auris-Infection-Factsheet-H.pdf" TargetMode="External"/><Relationship Id="rId4" Type="http://schemas.openxmlformats.org/officeDocument/2006/relationships/hyperlink" Target="https://www.cdc.gov/fungal/diseases/candidiasis/pdf/Candida_auris_508.pdf" TargetMode="External"/><Relationship Id="rId9" Type="http://schemas.openxmlformats.org/officeDocument/2006/relationships/hyperlink" Target="https://www.health.pa.gov/topics/Documents/Programs/HAIP-AS/Candida%20auris%20in%20Pennsylvania%20-%20Q1%20Infographic.pdf"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www.cdc.gov/fungal/diseases/candidiasis/pdf/Candida_auris_508.pdf" TargetMode="External"/><Relationship Id="rId3" Type="http://schemas.openxmlformats.org/officeDocument/2006/relationships/hyperlink" Target="https://www.cdc.gov/media/releases/2016/p1104-candida-auris.html" TargetMode="External"/><Relationship Id="rId7" Type="http://schemas.openxmlformats.org/officeDocument/2006/relationships/hyperlink" Target="https://www.cdc.gov/fungal/candida-auris/identification.html"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www.cdc.gov/fungal/candida-auris/c-auris-screening.html" TargetMode="External"/><Relationship Id="rId5" Type="http://schemas.openxmlformats.org/officeDocument/2006/relationships/hyperlink" Target="https://www.cdc.gov/fungal/candida-auris/fact-sheets/cdc-message-infection-experts.html" TargetMode="External"/><Relationship Id="rId4" Type="http://schemas.openxmlformats.org/officeDocument/2006/relationships/hyperlink" Target="https://www.cdc.gov/fungal/candida-auris/candida-auris-qanda.html" TargetMode="External"/><Relationship Id="rId9" Type="http://schemas.openxmlformats.org/officeDocument/2006/relationships/hyperlink" Target="https://www.cdc.gov/drugresistance/pdf/threats-report/candida-auris-508.pdf"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www.health.pa.gov/topics/Documents/Programs/HAIP-AS/C.%20auris%20Toolkit%20-%20Healthcare%20Facilities.pdf" TargetMode="External"/><Relationship Id="rId3" Type="http://schemas.openxmlformats.org/officeDocument/2006/relationships/hyperlink" Target="https://www.cdc.gov/fungal/candida-auris/c-auris-surveillance.html" TargetMode="External"/><Relationship Id="rId7" Type="http://schemas.openxmlformats.org/officeDocument/2006/relationships/hyperlink" Target="https://www.cdc.gov/hai/pdfs/HowToReadALabel-Infographic-508.pdf" TargetMode="External"/><Relationship Id="rId2" Type="http://schemas.openxmlformats.org/officeDocument/2006/relationships/hyperlink" Target="https://www.cdc.gov/fungal/candida-auris/c-auris-health-qa.html" TargetMode="External"/><Relationship Id="rId1" Type="http://schemas.openxmlformats.org/officeDocument/2006/relationships/slideLayout" Target="../slideLayouts/slideLayout2.xml"/><Relationship Id="rId6" Type="http://schemas.openxmlformats.org/officeDocument/2006/relationships/hyperlink" Target="https://www.cdc.gov/fungal/candida-auris/tracking-c-auris.html" TargetMode="External"/><Relationship Id="rId11" Type="http://schemas.openxmlformats.org/officeDocument/2006/relationships/hyperlink" Target="https://www.who.int/teams/integrated-health-services/infection-prevention-control/hand-hygiene/monitoring-tools" TargetMode="External"/><Relationship Id="rId5" Type="http://schemas.openxmlformats.org/officeDocument/2006/relationships/hyperlink" Target="https://www.cdc.gov/hai/mdro-guides/containment-strategy.html" TargetMode="External"/><Relationship Id="rId10" Type="http://schemas.openxmlformats.org/officeDocument/2006/relationships/hyperlink" Target="https://www.vdh.virginia.gov/content/uploads/sites/174/2021/10/MidAtlantic-Webinar_final.pdf" TargetMode="External"/><Relationship Id="rId4" Type="http://schemas.openxmlformats.org/officeDocument/2006/relationships/hyperlink" Target="https://www.cdc.gov/fungal/candida-auris/c-auris-infection-control.html" TargetMode="External"/><Relationship Id="rId9" Type="http://schemas.openxmlformats.org/officeDocument/2006/relationships/hyperlink" Target="https://www.ncbi.nlm.nih.gov/books/NBK563297/"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cdc.gov/fungal/candida-auris/tracking-c-auris.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CF51EF2-AFD6-472B-9D2B-75629A3ED044}"/>
              </a:ext>
            </a:extLst>
          </p:cNvPr>
          <p:cNvPicPr>
            <a:picLocks noChangeAspect="1"/>
          </p:cNvPicPr>
          <p:nvPr/>
        </p:nvPicPr>
        <p:blipFill rotWithShape="1">
          <a:blip r:embed="rId2"/>
          <a:srcRect t="20605" b="6579"/>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5F7BCC-2FCF-4487-AFA6-2B51580A4FE7}"/>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Healthcare Facility Response </a:t>
            </a:r>
            <a:br>
              <a:rPr lang="en-US" sz="5200">
                <a:solidFill>
                  <a:srgbClr val="FFFFFF"/>
                </a:solidFill>
              </a:rPr>
            </a:br>
            <a:r>
              <a:rPr lang="en-US" sz="5200">
                <a:solidFill>
                  <a:srgbClr val="FFFFFF"/>
                </a:solidFill>
              </a:rPr>
              <a:t>to </a:t>
            </a:r>
            <a:r>
              <a:rPr lang="en-US" sz="5200" i="1">
                <a:solidFill>
                  <a:srgbClr val="FFFFFF"/>
                </a:solidFill>
              </a:rPr>
              <a:t>Candida auris</a:t>
            </a:r>
            <a:br>
              <a:rPr lang="en-US" sz="5200">
                <a:solidFill>
                  <a:srgbClr val="FFFFFF"/>
                </a:solidFill>
              </a:rPr>
            </a:br>
            <a:endParaRPr lang="en-US" sz="5200">
              <a:solidFill>
                <a:srgbClr val="FFFFFF"/>
              </a:solidFill>
            </a:endParaRPr>
          </a:p>
        </p:txBody>
      </p:sp>
      <p:sp>
        <p:nvSpPr>
          <p:cNvPr id="3" name="Subtitle 2">
            <a:extLst>
              <a:ext uri="{FF2B5EF4-FFF2-40B4-BE49-F238E27FC236}">
                <a16:creationId xmlns:a16="http://schemas.microsoft.com/office/drawing/2014/main" id="{F5110D88-1708-4373-85F8-9FA2CDBD2365}"/>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en-US">
              <a:solidFill>
                <a:srgbClr val="FFFFFF"/>
              </a:solidFill>
            </a:endParaRPr>
          </a:p>
        </p:txBody>
      </p:sp>
    </p:spTree>
    <p:extLst>
      <p:ext uri="{BB962C8B-B14F-4D97-AF65-F5344CB8AC3E}">
        <p14:creationId xmlns:p14="http://schemas.microsoft.com/office/powerpoint/2010/main" val="1247027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E145-352E-4C2E-A37E-287E46DC76C2}"/>
              </a:ext>
            </a:extLst>
          </p:cNvPr>
          <p:cNvSpPr>
            <a:spLocks noGrp="1"/>
          </p:cNvSpPr>
          <p:nvPr>
            <p:ph type="title"/>
          </p:nvPr>
        </p:nvSpPr>
        <p:spPr/>
        <p:txBody>
          <a:bodyPr/>
          <a:lstStyle/>
          <a:p>
            <a:r>
              <a:rPr lang="en-US"/>
              <a:t>How is </a:t>
            </a:r>
            <a:r>
              <a:rPr lang="en-US" i="1"/>
              <a:t>C. auris </a:t>
            </a:r>
            <a:r>
              <a:rPr lang="en-US"/>
              <a:t>identified?</a:t>
            </a:r>
          </a:p>
        </p:txBody>
      </p:sp>
      <p:sp>
        <p:nvSpPr>
          <p:cNvPr id="3" name="Content Placeholder 2">
            <a:extLst>
              <a:ext uri="{FF2B5EF4-FFF2-40B4-BE49-F238E27FC236}">
                <a16:creationId xmlns:a16="http://schemas.microsoft.com/office/drawing/2014/main" id="{D687324A-501C-40C8-917F-4EADE2711447}"/>
              </a:ext>
            </a:extLst>
          </p:cNvPr>
          <p:cNvSpPr>
            <a:spLocks noGrp="1"/>
          </p:cNvSpPr>
          <p:nvPr>
            <p:ph idx="1"/>
          </p:nvPr>
        </p:nvSpPr>
        <p:spPr>
          <a:xfrm>
            <a:off x="1230160" y="1397547"/>
            <a:ext cx="5105400" cy="4648201"/>
          </a:xfrm>
        </p:spPr>
        <p:txBody>
          <a:bodyPr>
            <a:normAutofit/>
          </a:bodyPr>
          <a:lstStyle/>
          <a:p>
            <a:r>
              <a:rPr lang="en-US" sz="3200"/>
              <a:t>Usually diagnosed by culture of blood or other body fluids.</a:t>
            </a:r>
            <a:endParaRPr lang="en-US" sz="3200">
              <a:ea typeface="Verdana"/>
            </a:endParaRPr>
          </a:p>
          <a:p>
            <a:r>
              <a:rPr lang="en-US" sz="3200"/>
              <a:t>Harder to identify from cultures.</a:t>
            </a:r>
          </a:p>
          <a:p>
            <a:r>
              <a:rPr lang="en-US" sz="3200"/>
              <a:t>Requires specialized laboratory methods.</a:t>
            </a:r>
          </a:p>
        </p:txBody>
      </p:sp>
      <p:pic>
        <p:nvPicPr>
          <p:cNvPr id="5" name="Picture 4">
            <a:extLst>
              <a:ext uri="{FF2B5EF4-FFF2-40B4-BE49-F238E27FC236}">
                <a16:creationId xmlns:a16="http://schemas.microsoft.com/office/drawing/2014/main" id="{368B1899-3522-4805-BFC9-1B58B223BAA9}"/>
              </a:ext>
            </a:extLst>
          </p:cNvPr>
          <p:cNvPicPr>
            <a:picLocks noChangeAspect="1"/>
          </p:cNvPicPr>
          <p:nvPr/>
        </p:nvPicPr>
        <p:blipFill>
          <a:blip r:embed="rId3"/>
          <a:stretch>
            <a:fillRect/>
          </a:stretch>
        </p:blipFill>
        <p:spPr>
          <a:xfrm>
            <a:off x="7497871" y="1219200"/>
            <a:ext cx="2743200" cy="4826548"/>
          </a:xfrm>
          <a:prstGeom prst="rect">
            <a:avLst/>
          </a:prstGeom>
        </p:spPr>
      </p:pic>
      <p:sp>
        <p:nvSpPr>
          <p:cNvPr id="7" name="TextBox 6">
            <a:extLst>
              <a:ext uri="{FF2B5EF4-FFF2-40B4-BE49-F238E27FC236}">
                <a16:creationId xmlns:a16="http://schemas.microsoft.com/office/drawing/2014/main" id="{677CD8DE-AC5D-408C-8019-08C3D9FC9989}"/>
              </a:ext>
            </a:extLst>
          </p:cNvPr>
          <p:cNvSpPr txBox="1"/>
          <p:nvPr/>
        </p:nvSpPr>
        <p:spPr>
          <a:xfrm>
            <a:off x="7377456" y="6323598"/>
            <a:ext cx="5465489" cy="338554"/>
          </a:xfrm>
          <a:prstGeom prst="rect">
            <a:avLst/>
          </a:prstGeom>
          <a:noFill/>
        </p:spPr>
        <p:txBody>
          <a:bodyPr wrap="square">
            <a:spAutoFit/>
          </a:bodyPr>
          <a:lstStyle/>
          <a:p>
            <a:r>
              <a:rPr lang="en-US" sz="1600"/>
              <a:t>(Centers for Disease Control and Prevention, 2020)</a:t>
            </a:r>
          </a:p>
        </p:txBody>
      </p:sp>
    </p:spTree>
    <p:extLst>
      <p:ext uri="{BB962C8B-B14F-4D97-AF65-F5344CB8AC3E}">
        <p14:creationId xmlns:p14="http://schemas.microsoft.com/office/powerpoint/2010/main" val="3264552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7B65-D85A-4195-9375-58E06AE1881A}"/>
              </a:ext>
            </a:extLst>
          </p:cNvPr>
          <p:cNvSpPr>
            <a:spLocks noGrp="1"/>
          </p:cNvSpPr>
          <p:nvPr>
            <p:ph type="title"/>
          </p:nvPr>
        </p:nvSpPr>
        <p:spPr/>
        <p:txBody>
          <a:bodyPr/>
          <a:lstStyle/>
          <a:p>
            <a:r>
              <a:rPr lang="en-US"/>
              <a:t>Identification of </a:t>
            </a:r>
            <a:r>
              <a:rPr lang="en-US" i="1"/>
              <a:t>C. </a:t>
            </a:r>
            <a:r>
              <a:rPr lang="en-US" i="1" err="1"/>
              <a:t>auris</a:t>
            </a:r>
            <a:endParaRPr lang="en-US" i="1"/>
          </a:p>
        </p:txBody>
      </p:sp>
      <p:sp>
        <p:nvSpPr>
          <p:cNvPr id="3" name="Content Placeholder 2">
            <a:extLst>
              <a:ext uri="{FF2B5EF4-FFF2-40B4-BE49-F238E27FC236}">
                <a16:creationId xmlns:a16="http://schemas.microsoft.com/office/drawing/2014/main" id="{82FBB8BA-5E71-411B-9530-A8C3E98D8877}"/>
              </a:ext>
            </a:extLst>
          </p:cNvPr>
          <p:cNvSpPr>
            <a:spLocks noGrp="1"/>
          </p:cNvSpPr>
          <p:nvPr>
            <p:ph idx="1"/>
          </p:nvPr>
        </p:nvSpPr>
        <p:spPr>
          <a:xfrm>
            <a:off x="1981200" y="1219201"/>
            <a:ext cx="8229600" cy="4648201"/>
          </a:xfrm>
        </p:spPr>
        <p:txBody>
          <a:bodyPr/>
          <a:lstStyle/>
          <a:p>
            <a:r>
              <a:rPr lang="en-US" sz="3200" i="1"/>
              <a:t>C. </a:t>
            </a:r>
            <a:r>
              <a:rPr lang="en-US" sz="3200" i="1" err="1"/>
              <a:t>auris</a:t>
            </a:r>
            <a:r>
              <a:rPr lang="en-US" sz="3200" i="1"/>
              <a:t> </a:t>
            </a:r>
            <a:r>
              <a:rPr lang="en-US" sz="3200"/>
              <a:t>can be misidentified as several different organisms.</a:t>
            </a:r>
          </a:p>
          <a:p>
            <a:endParaRPr lang="en-US"/>
          </a:p>
        </p:txBody>
      </p:sp>
      <p:pic>
        <p:nvPicPr>
          <p:cNvPr id="7" name="Picture 6">
            <a:extLst>
              <a:ext uri="{FF2B5EF4-FFF2-40B4-BE49-F238E27FC236}">
                <a16:creationId xmlns:a16="http://schemas.microsoft.com/office/drawing/2014/main" id="{58F1D39D-F7B5-4996-BD6C-DFA6156A8F5C}"/>
              </a:ext>
            </a:extLst>
          </p:cNvPr>
          <p:cNvPicPr>
            <a:picLocks noChangeAspect="1"/>
          </p:cNvPicPr>
          <p:nvPr/>
        </p:nvPicPr>
        <p:blipFill>
          <a:blip r:embed="rId3"/>
          <a:stretch>
            <a:fillRect/>
          </a:stretch>
        </p:blipFill>
        <p:spPr>
          <a:xfrm>
            <a:off x="1608221" y="2234767"/>
            <a:ext cx="2743200" cy="4132612"/>
          </a:xfrm>
          <a:prstGeom prst="rect">
            <a:avLst/>
          </a:prstGeom>
        </p:spPr>
      </p:pic>
      <p:pic>
        <p:nvPicPr>
          <p:cNvPr id="9" name="Picture 8">
            <a:extLst>
              <a:ext uri="{FF2B5EF4-FFF2-40B4-BE49-F238E27FC236}">
                <a16:creationId xmlns:a16="http://schemas.microsoft.com/office/drawing/2014/main" id="{5E812631-4064-483D-A3B9-FCAE6E00DE3D}"/>
              </a:ext>
            </a:extLst>
          </p:cNvPr>
          <p:cNvPicPr>
            <a:picLocks noChangeAspect="1"/>
          </p:cNvPicPr>
          <p:nvPr/>
        </p:nvPicPr>
        <p:blipFill>
          <a:blip r:embed="rId4"/>
          <a:stretch>
            <a:fillRect/>
          </a:stretch>
        </p:blipFill>
        <p:spPr>
          <a:xfrm>
            <a:off x="7239002" y="2234767"/>
            <a:ext cx="2657698" cy="4132612"/>
          </a:xfrm>
          <a:prstGeom prst="rect">
            <a:avLst/>
          </a:prstGeom>
        </p:spPr>
      </p:pic>
    </p:spTree>
    <p:extLst>
      <p:ext uri="{BB962C8B-B14F-4D97-AF65-F5344CB8AC3E}">
        <p14:creationId xmlns:p14="http://schemas.microsoft.com/office/powerpoint/2010/main" val="2518348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D8776-76AA-4130-9D0A-AF8918F92776}"/>
              </a:ext>
            </a:extLst>
          </p:cNvPr>
          <p:cNvSpPr>
            <a:spLocks noGrp="1"/>
          </p:cNvSpPr>
          <p:nvPr>
            <p:ph type="title"/>
          </p:nvPr>
        </p:nvSpPr>
        <p:spPr/>
        <p:txBody>
          <a:bodyPr/>
          <a:lstStyle/>
          <a:p>
            <a:r>
              <a:rPr lang="en-US"/>
              <a:t>Misidentifications of </a:t>
            </a:r>
            <a:r>
              <a:rPr lang="en-US" i="1"/>
              <a:t>C. </a:t>
            </a:r>
            <a:r>
              <a:rPr lang="en-US" i="1" err="1"/>
              <a:t>auris</a:t>
            </a:r>
            <a:endParaRPr lang="en-US" i="1"/>
          </a:p>
        </p:txBody>
      </p:sp>
      <p:pic>
        <p:nvPicPr>
          <p:cNvPr id="4" name="Picture 3">
            <a:extLst>
              <a:ext uri="{FF2B5EF4-FFF2-40B4-BE49-F238E27FC236}">
                <a16:creationId xmlns:a16="http://schemas.microsoft.com/office/drawing/2014/main" id="{0CD2A7BA-E692-FC5A-CD7D-E8AF4F128F04}"/>
              </a:ext>
            </a:extLst>
          </p:cNvPr>
          <p:cNvPicPr>
            <a:picLocks noChangeAspect="1"/>
          </p:cNvPicPr>
          <p:nvPr/>
        </p:nvPicPr>
        <p:blipFill>
          <a:blip r:embed="rId3"/>
          <a:stretch>
            <a:fillRect/>
          </a:stretch>
        </p:blipFill>
        <p:spPr>
          <a:xfrm>
            <a:off x="858466" y="1297548"/>
            <a:ext cx="9006191" cy="5268622"/>
          </a:xfrm>
          <a:prstGeom prst="rect">
            <a:avLst/>
          </a:prstGeom>
        </p:spPr>
      </p:pic>
      <p:sp>
        <p:nvSpPr>
          <p:cNvPr id="5" name="TextBox 4">
            <a:extLst>
              <a:ext uri="{FF2B5EF4-FFF2-40B4-BE49-F238E27FC236}">
                <a16:creationId xmlns:a16="http://schemas.microsoft.com/office/drawing/2014/main" id="{F392D92B-10FB-11BB-37EF-4D21A3022ED1}"/>
              </a:ext>
            </a:extLst>
          </p:cNvPr>
          <p:cNvSpPr txBox="1"/>
          <p:nvPr/>
        </p:nvSpPr>
        <p:spPr>
          <a:xfrm>
            <a:off x="858466" y="6492875"/>
            <a:ext cx="6875023" cy="338554"/>
          </a:xfrm>
          <a:prstGeom prst="rect">
            <a:avLst/>
          </a:prstGeom>
          <a:noFill/>
        </p:spPr>
        <p:txBody>
          <a:bodyPr wrap="square">
            <a:spAutoFit/>
          </a:bodyPr>
          <a:lstStyle/>
          <a:p>
            <a:r>
              <a:rPr lang="en-US" sz="1600" b="0" i="0" u="none" strike="noStrike" baseline="0">
                <a:solidFill>
                  <a:srgbClr val="0000FF"/>
                </a:solidFill>
                <a:latin typeface="Open Sans" panose="020B0606030504020204" pitchFamily="34" charset="0"/>
                <a:hlinkClick r:id="rId4"/>
              </a:rPr>
              <a:t>https://www.cdc.gov/fungal/ candida-auris/identification.html </a:t>
            </a:r>
            <a:endParaRPr lang="en-US" sz="1600"/>
          </a:p>
        </p:txBody>
      </p:sp>
    </p:spTree>
    <p:extLst>
      <p:ext uri="{BB962C8B-B14F-4D97-AF65-F5344CB8AC3E}">
        <p14:creationId xmlns:p14="http://schemas.microsoft.com/office/powerpoint/2010/main" val="3748525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C8D39-7A08-468C-9104-8AE8B75E861B}"/>
              </a:ext>
            </a:extLst>
          </p:cNvPr>
          <p:cNvSpPr>
            <a:spLocks noGrp="1"/>
          </p:cNvSpPr>
          <p:nvPr>
            <p:ph type="title"/>
          </p:nvPr>
        </p:nvSpPr>
        <p:spPr/>
        <p:txBody>
          <a:bodyPr/>
          <a:lstStyle/>
          <a:p>
            <a:r>
              <a:rPr lang="en-US"/>
              <a:t>When to suspect </a:t>
            </a:r>
            <a:r>
              <a:rPr lang="en-US" i="1"/>
              <a:t>C. </a:t>
            </a:r>
            <a:r>
              <a:rPr lang="en-US" i="1" err="1"/>
              <a:t>auris</a:t>
            </a:r>
            <a:endParaRPr lang="en-US" i="1"/>
          </a:p>
        </p:txBody>
      </p:sp>
      <p:sp>
        <p:nvSpPr>
          <p:cNvPr id="3" name="Content Placeholder 2">
            <a:extLst>
              <a:ext uri="{FF2B5EF4-FFF2-40B4-BE49-F238E27FC236}">
                <a16:creationId xmlns:a16="http://schemas.microsoft.com/office/drawing/2014/main" id="{B0C184FB-09FD-4318-B4D3-23F9625B1530}"/>
              </a:ext>
            </a:extLst>
          </p:cNvPr>
          <p:cNvSpPr>
            <a:spLocks noGrp="1"/>
          </p:cNvSpPr>
          <p:nvPr>
            <p:ph idx="1"/>
          </p:nvPr>
        </p:nvSpPr>
        <p:spPr>
          <a:xfrm>
            <a:off x="838200" y="1411706"/>
            <a:ext cx="8229600" cy="4648201"/>
          </a:xfrm>
        </p:spPr>
        <p:txBody>
          <a:bodyPr>
            <a:normAutofit/>
          </a:bodyPr>
          <a:lstStyle/>
          <a:p>
            <a:r>
              <a:rPr lang="en-US" sz="3200"/>
              <a:t>Increase in infections due to unidentified </a:t>
            </a:r>
            <a:r>
              <a:rPr lang="en-US" sz="3200" i="1"/>
              <a:t>Candida</a:t>
            </a:r>
            <a:r>
              <a:rPr lang="en-US" sz="3200"/>
              <a:t> species.</a:t>
            </a:r>
          </a:p>
          <a:p>
            <a:r>
              <a:rPr lang="en-US" sz="3200"/>
              <a:t>Including increases in isolation of Candida from urine specimens.</a:t>
            </a:r>
          </a:p>
          <a:p>
            <a:r>
              <a:rPr lang="en-US" sz="3200"/>
              <a:t>Risk factors associated with </a:t>
            </a:r>
            <a:r>
              <a:rPr lang="en-US" sz="3200" i="1"/>
              <a:t>C. </a:t>
            </a:r>
            <a:r>
              <a:rPr lang="en-US" sz="3200" i="1" err="1"/>
              <a:t>auris</a:t>
            </a:r>
            <a:r>
              <a:rPr lang="en-US" sz="3200" i="1"/>
              <a:t> </a:t>
            </a:r>
            <a:r>
              <a:rPr lang="en-US" sz="3200"/>
              <a:t>are present.</a:t>
            </a:r>
            <a:endParaRPr lang="en-US" sz="3200" i="1"/>
          </a:p>
        </p:txBody>
      </p:sp>
      <p:pic>
        <p:nvPicPr>
          <p:cNvPr id="4" name="Picture 3">
            <a:extLst>
              <a:ext uri="{FF2B5EF4-FFF2-40B4-BE49-F238E27FC236}">
                <a16:creationId xmlns:a16="http://schemas.microsoft.com/office/drawing/2014/main" id="{17420C1A-EF35-4B4C-8151-A93EBA08D9E5}"/>
              </a:ext>
            </a:extLst>
          </p:cNvPr>
          <p:cNvPicPr>
            <a:picLocks noChangeAspect="1"/>
          </p:cNvPicPr>
          <p:nvPr/>
        </p:nvPicPr>
        <p:blipFill>
          <a:blip r:embed="rId3"/>
          <a:stretch>
            <a:fillRect/>
          </a:stretch>
        </p:blipFill>
        <p:spPr>
          <a:xfrm>
            <a:off x="4848225" y="4399520"/>
            <a:ext cx="2495551" cy="2495551"/>
          </a:xfrm>
          <a:prstGeom prst="rect">
            <a:avLst/>
          </a:prstGeom>
        </p:spPr>
      </p:pic>
    </p:spTree>
    <p:extLst>
      <p:ext uri="{BB962C8B-B14F-4D97-AF65-F5344CB8AC3E}">
        <p14:creationId xmlns:p14="http://schemas.microsoft.com/office/powerpoint/2010/main" val="1450586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B9C2F-059B-48F5-9F9A-1DD9353CAA32}"/>
              </a:ext>
            </a:extLst>
          </p:cNvPr>
          <p:cNvSpPr>
            <a:spLocks noGrp="1"/>
          </p:cNvSpPr>
          <p:nvPr>
            <p:ph type="title"/>
          </p:nvPr>
        </p:nvSpPr>
        <p:spPr/>
        <p:txBody>
          <a:bodyPr/>
          <a:lstStyle/>
          <a:p>
            <a:r>
              <a:rPr lang="en-US"/>
              <a:t>Colonization vs. Infection</a:t>
            </a:r>
          </a:p>
        </p:txBody>
      </p:sp>
      <p:sp>
        <p:nvSpPr>
          <p:cNvPr id="3" name="Content Placeholder 2">
            <a:extLst>
              <a:ext uri="{FF2B5EF4-FFF2-40B4-BE49-F238E27FC236}">
                <a16:creationId xmlns:a16="http://schemas.microsoft.com/office/drawing/2014/main" id="{4CBB6528-02A8-4FA4-B325-FD700937B631}"/>
              </a:ext>
            </a:extLst>
          </p:cNvPr>
          <p:cNvSpPr>
            <a:spLocks noGrp="1"/>
          </p:cNvSpPr>
          <p:nvPr>
            <p:ph idx="1"/>
          </p:nvPr>
        </p:nvSpPr>
        <p:spPr>
          <a:xfrm>
            <a:off x="277226" y="1844675"/>
            <a:ext cx="8229600" cy="4648200"/>
          </a:xfrm>
        </p:spPr>
        <p:txBody>
          <a:bodyPr vert="horz" lIns="91440" tIns="45720" rIns="91440" bIns="45720" rtlCol="0" anchor="t">
            <a:normAutofit lnSpcReduction="10000"/>
          </a:bodyPr>
          <a:lstStyle/>
          <a:p>
            <a:r>
              <a:rPr lang="en-US" sz="3200"/>
              <a:t>Patients can carry </a:t>
            </a:r>
            <a:r>
              <a:rPr lang="en-US" sz="3200" i="1"/>
              <a:t>C. auris </a:t>
            </a:r>
            <a:r>
              <a:rPr lang="en-US" sz="3200"/>
              <a:t>somewhere on their body, even if it is not making them sick. This is called colonization.</a:t>
            </a:r>
            <a:endParaRPr lang="en-US" sz="3200">
              <a:cs typeface="Calibri"/>
            </a:endParaRPr>
          </a:p>
          <a:p>
            <a:r>
              <a:rPr lang="en-US" sz="3200"/>
              <a:t>Patient’s can develop an active infection of</a:t>
            </a:r>
            <a:r>
              <a:rPr lang="en-US" sz="3200" i="1"/>
              <a:t> C. auris </a:t>
            </a:r>
            <a:r>
              <a:rPr lang="en-US" sz="3200"/>
              <a:t>when the organism enters the body.</a:t>
            </a:r>
            <a:r>
              <a:rPr lang="en-US" sz="3200" i="1"/>
              <a:t> </a:t>
            </a:r>
            <a:r>
              <a:rPr lang="en-US" sz="3200"/>
              <a:t>Symptoms can vary. </a:t>
            </a:r>
          </a:p>
          <a:p>
            <a:r>
              <a:rPr lang="en-US" sz="3200">
                <a:ea typeface="+mn-lt"/>
                <a:cs typeface="+mn-lt"/>
              </a:rPr>
              <a:t>After an active infection, colonization can last for several months. </a:t>
            </a:r>
            <a:endParaRPr lang="en-US" sz="3200"/>
          </a:p>
          <a:p>
            <a:r>
              <a:rPr lang="en-US" sz="3200"/>
              <a:t>Infection control measures are the same for both infection and colonization with </a:t>
            </a:r>
            <a:r>
              <a:rPr lang="en-US" sz="3200" i="1"/>
              <a:t>C. auris</a:t>
            </a:r>
            <a:r>
              <a:rPr lang="en-US" sz="3200"/>
              <a:t>. </a:t>
            </a:r>
          </a:p>
        </p:txBody>
      </p:sp>
      <p:pic>
        <p:nvPicPr>
          <p:cNvPr id="4" name="Picture 3">
            <a:extLst>
              <a:ext uri="{FF2B5EF4-FFF2-40B4-BE49-F238E27FC236}">
                <a16:creationId xmlns:a16="http://schemas.microsoft.com/office/drawing/2014/main" id="{69D71ECB-2D0E-4712-89BF-680F09DC4ED3}"/>
              </a:ext>
            </a:extLst>
          </p:cNvPr>
          <p:cNvPicPr>
            <a:picLocks noChangeAspect="1"/>
          </p:cNvPicPr>
          <p:nvPr/>
        </p:nvPicPr>
        <p:blipFill>
          <a:blip r:embed="rId3"/>
          <a:stretch>
            <a:fillRect/>
          </a:stretch>
        </p:blipFill>
        <p:spPr>
          <a:xfrm>
            <a:off x="8843212" y="2060269"/>
            <a:ext cx="3071562" cy="2737462"/>
          </a:xfrm>
          <a:prstGeom prst="rect">
            <a:avLst/>
          </a:prstGeom>
        </p:spPr>
      </p:pic>
    </p:spTree>
    <p:extLst>
      <p:ext uri="{BB962C8B-B14F-4D97-AF65-F5344CB8AC3E}">
        <p14:creationId xmlns:p14="http://schemas.microsoft.com/office/powerpoint/2010/main" val="658568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F7A41B-AC60-4458-A2F8-CA75EE3C9362}"/>
              </a:ext>
            </a:extLst>
          </p:cNvPr>
          <p:cNvPicPr>
            <a:picLocks noChangeAspect="1"/>
          </p:cNvPicPr>
          <p:nvPr/>
        </p:nvPicPr>
        <p:blipFill>
          <a:blip r:embed="rId3"/>
          <a:stretch>
            <a:fillRect/>
          </a:stretch>
        </p:blipFill>
        <p:spPr>
          <a:xfrm>
            <a:off x="6858000" y="1877140"/>
            <a:ext cx="4533426" cy="3103719"/>
          </a:xfrm>
          <a:prstGeom prst="rect">
            <a:avLst/>
          </a:prstGeom>
        </p:spPr>
      </p:pic>
      <p:sp>
        <p:nvSpPr>
          <p:cNvPr id="2" name="Title 1">
            <a:extLst>
              <a:ext uri="{FF2B5EF4-FFF2-40B4-BE49-F238E27FC236}">
                <a16:creationId xmlns:a16="http://schemas.microsoft.com/office/drawing/2014/main" id="{F7B98E5C-BE83-4FAF-B63E-C413641F1635}"/>
              </a:ext>
            </a:extLst>
          </p:cNvPr>
          <p:cNvSpPr>
            <a:spLocks noGrp="1"/>
          </p:cNvSpPr>
          <p:nvPr>
            <p:ph type="title"/>
          </p:nvPr>
        </p:nvSpPr>
        <p:spPr/>
        <p:txBody>
          <a:bodyPr/>
          <a:lstStyle/>
          <a:p>
            <a:r>
              <a:rPr lang="en-US"/>
              <a:t>Transmission of </a:t>
            </a:r>
            <a:r>
              <a:rPr lang="en-US" i="1"/>
              <a:t>C. </a:t>
            </a:r>
            <a:r>
              <a:rPr lang="en-US" i="1" err="1"/>
              <a:t>auris</a:t>
            </a:r>
            <a:endParaRPr lang="en-US" i="1"/>
          </a:p>
        </p:txBody>
      </p:sp>
      <p:sp>
        <p:nvSpPr>
          <p:cNvPr id="3" name="Content Placeholder 2">
            <a:extLst>
              <a:ext uri="{FF2B5EF4-FFF2-40B4-BE49-F238E27FC236}">
                <a16:creationId xmlns:a16="http://schemas.microsoft.com/office/drawing/2014/main" id="{2C127C91-5FBE-4543-9E4F-BD944FEFFC4E}"/>
              </a:ext>
            </a:extLst>
          </p:cNvPr>
          <p:cNvSpPr>
            <a:spLocks noGrp="1"/>
          </p:cNvSpPr>
          <p:nvPr>
            <p:ph idx="1"/>
          </p:nvPr>
        </p:nvSpPr>
        <p:spPr>
          <a:xfrm>
            <a:off x="596900" y="1877140"/>
            <a:ext cx="6019800" cy="5257800"/>
          </a:xfrm>
        </p:spPr>
        <p:txBody>
          <a:bodyPr vert="horz" lIns="91440" tIns="45720" rIns="91440" bIns="45720" rtlCol="0" anchor="t">
            <a:normAutofit/>
          </a:bodyPr>
          <a:lstStyle/>
          <a:p>
            <a:r>
              <a:rPr lang="en-US" sz="3200"/>
              <a:t>Contact with contaminated environmental surfaces &amp; equipment.</a:t>
            </a:r>
          </a:p>
          <a:p>
            <a:pPr lvl="1"/>
            <a:r>
              <a:rPr lang="en-US" sz="2800" i="1"/>
              <a:t>C. auris </a:t>
            </a:r>
            <a:r>
              <a:rPr lang="en-US" sz="2800"/>
              <a:t>can survive on surfaces for weeks.</a:t>
            </a:r>
          </a:p>
          <a:p>
            <a:pPr lvl="1"/>
            <a:r>
              <a:rPr lang="en-US" sz="2800"/>
              <a:t>It can withstand commonly used healthcare facility disinfectants.</a:t>
            </a:r>
          </a:p>
          <a:p>
            <a:pPr marL="457200" lvl="1" indent="0">
              <a:buNone/>
            </a:pPr>
            <a:endParaRPr lang="en-US" sz="2800"/>
          </a:p>
          <a:p>
            <a:r>
              <a:rPr lang="en-US" sz="3200"/>
              <a:t>Direct person-to-person contact</a:t>
            </a:r>
          </a:p>
          <a:p>
            <a:pPr marL="0" indent="0">
              <a:buNone/>
            </a:pPr>
            <a:endParaRPr lang="en-US" sz="3200"/>
          </a:p>
        </p:txBody>
      </p:sp>
    </p:spTree>
    <p:extLst>
      <p:ext uri="{BB962C8B-B14F-4D97-AF65-F5344CB8AC3E}">
        <p14:creationId xmlns:p14="http://schemas.microsoft.com/office/powerpoint/2010/main" val="607570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D74DA-AFE7-4A4B-E6E7-9A4ECE175F45}"/>
              </a:ext>
            </a:extLst>
          </p:cNvPr>
          <p:cNvSpPr>
            <a:spLocks noGrp="1"/>
          </p:cNvSpPr>
          <p:nvPr>
            <p:ph type="title"/>
          </p:nvPr>
        </p:nvSpPr>
        <p:spPr/>
        <p:txBody>
          <a:bodyPr/>
          <a:lstStyle/>
          <a:p>
            <a:r>
              <a:rPr lang="en-US" i="1">
                <a:cs typeface="Calibri Light"/>
              </a:rPr>
              <a:t>C. auris </a:t>
            </a:r>
            <a:r>
              <a:rPr lang="en-US">
                <a:cs typeface="Calibri Light"/>
              </a:rPr>
              <a:t>in Pennsylvania </a:t>
            </a:r>
            <a:endParaRPr lang="en-US"/>
          </a:p>
        </p:txBody>
      </p:sp>
      <p:sp>
        <p:nvSpPr>
          <p:cNvPr id="3" name="Content Placeholder 2">
            <a:extLst>
              <a:ext uri="{FF2B5EF4-FFF2-40B4-BE49-F238E27FC236}">
                <a16:creationId xmlns:a16="http://schemas.microsoft.com/office/drawing/2014/main" id="{532CE7F0-2506-E246-7E48-96E1A2FC27EF}"/>
              </a:ext>
            </a:extLst>
          </p:cNvPr>
          <p:cNvSpPr>
            <a:spLocks noGrp="1"/>
          </p:cNvSpPr>
          <p:nvPr>
            <p:ph idx="1"/>
          </p:nvPr>
        </p:nvSpPr>
        <p:spPr/>
        <p:txBody>
          <a:bodyPr vert="horz" lIns="91440" tIns="45720" rIns="91440" bIns="45720" rtlCol="0" anchor="t">
            <a:normAutofit fontScale="92500" lnSpcReduction="10000"/>
          </a:bodyPr>
          <a:lstStyle/>
          <a:p>
            <a:r>
              <a:rPr lang="en-US">
                <a:cs typeface="Calibri"/>
              </a:rPr>
              <a:t>The CDC defines criteria for different categories of organisms and resistance mechanisms through Tiers and recommends approaches for each.</a:t>
            </a:r>
          </a:p>
          <a:p>
            <a:pPr lvl="1"/>
            <a:r>
              <a:rPr lang="en-US">
                <a:cs typeface="Calibri"/>
              </a:rPr>
              <a:t>Tier 1 </a:t>
            </a:r>
            <a:r>
              <a:rPr lang="en-US">
                <a:ea typeface="+mn-lt"/>
                <a:cs typeface="+mn-lt"/>
              </a:rPr>
              <a:t>–</a:t>
            </a:r>
            <a:r>
              <a:rPr lang="en-US">
                <a:cs typeface="Calibri"/>
              </a:rPr>
              <a:t> organisms or resistance mechanisms that have never (or very rarely) been identified in the United States and for which experience is extremely limited. </a:t>
            </a:r>
          </a:p>
          <a:p>
            <a:pPr lvl="1"/>
            <a:r>
              <a:rPr lang="en-US">
                <a:cs typeface="Calibri"/>
              </a:rPr>
              <a:t>Tier 2 – organisms that are primarily associated with healthcare settings and are not commonly identified in the region, have no existing treatment options, and that have the potential to spread more widely within a region. </a:t>
            </a:r>
          </a:p>
          <a:p>
            <a:pPr lvl="1"/>
            <a:r>
              <a:rPr lang="en-US">
                <a:cs typeface="Calibri"/>
              </a:rPr>
              <a:t>Tier 3 - organisms targeted by the facility or region for epidemiologic importance that have been identified frequently across a region, indicating advanced spread, but are not considered endemic.</a:t>
            </a:r>
          </a:p>
          <a:p>
            <a:pPr lvl="1"/>
            <a:r>
              <a:rPr lang="en-US">
                <a:cs typeface="Calibri"/>
              </a:rPr>
              <a:t>Tier 4 - organisms are endemic in a region. </a:t>
            </a:r>
          </a:p>
          <a:p>
            <a:r>
              <a:rPr lang="en-US" i="1">
                <a:cs typeface="Calibri"/>
              </a:rPr>
              <a:t>C. auris</a:t>
            </a:r>
            <a:r>
              <a:rPr lang="en-US">
                <a:cs typeface="Calibri"/>
              </a:rPr>
              <a:t> is a Tier 2 organism in Pennsylvania. </a:t>
            </a:r>
          </a:p>
          <a:p>
            <a:endParaRPr lang="en-US">
              <a:cs typeface="Calibri"/>
            </a:endParaRPr>
          </a:p>
        </p:txBody>
      </p:sp>
    </p:spTree>
    <p:extLst>
      <p:ext uri="{BB962C8B-B14F-4D97-AF65-F5344CB8AC3E}">
        <p14:creationId xmlns:p14="http://schemas.microsoft.com/office/powerpoint/2010/main" val="2861568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3815C-A6DE-4FAD-A4E4-2B430A7F53A8}"/>
              </a:ext>
            </a:extLst>
          </p:cNvPr>
          <p:cNvSpPr>
            <a:spLocks noGrp="1"/>
          </p:cNvSpPr>
          <p:nvPr>
            <p:ph type="title"/>
          </p:nvPr>
        </p:nvSpPr>
        <p:spPr/>
        <p:txBody>
          <a:bodyPr/>
          <a:lstStyle/>
          <a:p>
            <a:r>
              <a:rPr lang="en-US" i="1"/>
              <a:t>C. auris </a:t>
            </a:r>
            <a:r>
              <a:rPr lang="en-US"/>
              <a:t>in Pennsylvania </a:t>
            </a:r>
          </a:p>
        </p:txBody>
      </p:sp>
      <p:sp>
        <p:nvSpPr>
          <p:cNvPr id="3" name="Content Placeholder 2">
            <a:extLst>
              <a:ext uri="{FF2B5EF4-FFF2-40B4-BE49-F238E27FC236}">
                <a16:creationId xmlns:a16="http://schemas.microsoft.com/office/drawing/2014/main" id="{D566ED68-C02F-4B4E-8E5D-CEEA979F4545}"/>
              </a:ext>
            </a:extLst>
          </p:cNvPr>
          <p:cNvSpPr>
            <a:spLocks noGrp="1"/>
          </p:cNvSpPr>
          <p:nvPr>
            <p:ph idx="1"/>
          </p:nvPr>
        </p:nvSpPr>
        <p:spPr>
          <a:xfrm>
            <a:off x="431800" y="1690688"/>
            <a:ext cx="6645442" cy="4572001"/>
          </a:xfrm>
        </p:spPr>
        <p:txBody>
          <a:bodyPr vert="horz" lIns="91440" tIns="45720" rIns="91440" bIns="45720" rtlCol="0" anchor="t">
            <a:normAutofit/>
          </a:bodyPr>
          <a:lstStyle/>
          <a:p>
            <a:r>
              <a:rPr lang="en-US" sz="3200"/>
              <a:t>First confirmed case in March 2020.</a:t>
            </a:r>
            <a:endParaRPr lang="en-US"/>
          </a:p>
          <a:p>
            <a:r>
              <a:rPr lang="en-US" sz="3200"/>
              <a:t>202 cases of </a:t>
            </a:r>
            <a:r>
              <a:rPr lang="en-US" sz="3200" i="1"/>
              <a:t>C. auris </a:t>
            </a:r>
            <a:r>
              <a:rPr lang="en-US" sz="3200"/>
              <a:t>infection and colonization have been identified in patients in 31 healthcare facilities across the state as of March 2023.</a:t>
            </a:r>
          </a:p>
        </p:txBody>
      </p:sp>
      <p:pic>
        <p:nvPicPr>
          <p:cNvPr id="6" name="Picture 5">
            <a:extLst>
              <a:ext uri="{FF2B5EF4-FFF2-40B4-BE49-F238E27FC236}">
                <a16:creationId xmlns:a16="http://schemas.microsoft.com/office/drawing/2014/main" id="{7EBCB245-66B5-DBBE-F8C5-8B804A9D57B5}"/>
              </a:ext>
            </a:extLst>
          </p:cNvPr>
          <p:cNvPicPr>
            <a:picLocks noChangeAspect="1"/>
          </p:cNvPicPr>
          <p:nvPr/>
        </p:nvPicPr>
        <p:blipFill>
          <a:blip r:embed="rId3"/>
          <a:stretch>
            <a:fillRect/>
          </a:stretch>
        </p:blipFill>
        <p:spPr>
          <a:xfrm>
            <a:off x="7368859" y="1680242"/>
            <a:ext cx="3245017" cy="2959252"/>
          </a:xfrm>
          <a:prstGeom prst="rect">
            <a:avLst/>
          </a:prstGeom>
        </p:spPr>
      </p:pic>
    </p:spTree>
    <p:extLst>
      <p:ext uri="{BB962C8B-B14F-4D97-AF65-F5344CB8AC3E}">
        <p14:creationId xmlns:p14="http://schemas.microsoft.com/office/powerpoint/2010/main" val="2907581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27DE1-0C12-4E78-AFE4-15618EC3D1D6}"/>
              </a:ext>
            </a:extLst>
          </p:cNvPr>
          <p:cNvSpPr>
            <a:spLocks noGrp="1"/>
          </p:cNvSpPr>
          <p:nvPr>
            <p:ph type="title"/>
          </p:nvPr>
        </p:nvSpPr>
        <p:spPr>
          <a:xfrm>
            <a:off x="839788" y="457200"/>
            <a:ext cx="8138842" cy="1600200"/>
          </a:xfrm>
        </p:spPr>
        <p:txBody>
          <a:bodyPr vert="horz" lIns="91440" tIns="45720" rIns="91440" bIns="45720" rtlCol="0" anchor="ctr">
            <a:normAutofit/>
          </a:bodyPr>
          <a:lstStyle/>
          <a:p>
            <a:r>
              <a:rPr lang="en-US" sz="4400" i="1"/>
              <a:t>C. auris </a:t>
            </a:r>
            <a:r>
              <a:rPr lang="en-US" sz="4400"/>
              <a:t>in Pennsylvania </a:t>
            </a:r>
          </a:p>
        </p:txBody>
      </p:sp>
      <p:pic>
        <p:nvPicPr>
          <p:cNvPr id="6" name="Picture 5">
            <a:extLst>
              <a:ext uri="{FF2B5EF4-FFF2-40B4-BE49-F238E27FC236}">
                <a16:creationId xmlns:a16="http://schemas.microsoft.com/office/drawing/2014/main" id="{B41FEEAC-FB17-379D-CA8A-251BCD8109F0}"/>
              </a:ext>
            </a:extLst>
          </p:cNvPr>
          <p:cNvPicPr>
            <a:picLocks noChangeAspect="1"/>
          </p:cNvPicPr>
          <p:nvPr/>
        </p:nvPicPr>
        <p:blipFill rotWithShape="1">
          <a:blip r:embed="rId3"/>
          <a:srcRect l="807" t="4114" r="-1"/>
          <a:stretch/>
        </p:blipFill>
        <p:spPr>
          <a:xfrm>
            <a:off x="914400" y="1906620"/>
            <a:ext cx="9174082" cy="3258767"/>
          </a:xfrm>
          <a:prstGeom prst="rect">
            <a:avLst/>
          </a:prstGeom>
        </p:spPr>
      </p:pic>
      <p:sp>
        <p:nvSpPr>
          <p:cNvPr id="15" name="TextBox 14">
            <a:extLst>
              <a:ext uri="{FF2B5EF4-FFF2-40B4-BE49-F238E27FC236}">
                <a16:creationId xmlns:a16="http://schemas.microsoft.com/office/drawing/2014/main" id="{E896BB75-5A86-7953-9CA2-919D112364AF}"/>
              </a:ext>
            </a:extLst>
          </p:cNvPr>
          <p:cNvSpPr txBox="1"/>
          <p:nvPr/>
        </p:nvSpPr>
        <p:spPr>
          <a:xfrm>
            <a:off x="839788" y="6031468"/>
            <a:ext cx="9464598" cy="369332"/>
          </a:xfrm>
          <a:prstGeom prst="rect">
            <a:avLst/>
          </a:prstGeom>
          <a:noFill/>
        </p:spPr>
        <p:txBody>
          <a:bodyPr wrap="square">
            <a:spAutoFit/>
          </a:bodyPr>
          <a:lstStyle/>
          <a:p>
            <a:r>
              <a:rPr lang="en-US" sz="1800">
                <a:solidFill>
                  <a:srgbClr val="000000"/>
                </a:solidFill>
                <a:latin typeface="Verdana"/>
                <a:ea typeface="Verdana"/>
              </a:rPr>
              <a:t>*Data for 2023 is not finalized; year-to-date count as of March 31, 2023</a:t>
            </a:r>
            <a:endParaRPr lang="en-US"/>
          </a:p>
        </p:txBody>
      </p:sp>
    </p:spTree>
    <p:extLst>
      <p:ext uri="{BB962C8B-B14F-4D97-AF65-F5344CB8AC3E}">
        <p14:creationId xmlns:p14="http://schemas.microsoft.com/office/powerpoint/2010/main" val="1950289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F332C-BD79-4C11-96D8-08B0D8993369}"/>
              </a:ext>
            </a:extLst>
          </p:cNvPr>
          <p:cNvSpPr>
            <a:spLocks noGrp="1"/>
          </p:cNvSpPr>
          <p:nvPr>
            <p:ph type="title"/>
          </p:nvPr>
        </p:nvSpPr>
        <p:spPr/>
        <p:txBody>
          <a:bodyPr/>
          <a:lstStyle/>
          <a:p>
            <a:r>
              <a:rPr lang="en-US"/>
              <a:t>Health Alerts in Pennsylvania</a:t>
            </a:r>
          </a:p>
        </p:txBody>
      </p:sp>
      <p:sp>
        <p:nvSpPr>
          <p:cNvPr id="3" name="Content Placeholder 2">
            <a:extLst>
              <a:ext uri="{FF2B5EF4-FFF2-40B4-BE49-F238E27FC236}">
                <a16:creationId xmlns:a16="http://schemas.microsoft.com/office/drawing/2014/main" id="{0ECFC255-64AC-4E47-A3C6-148E4A1E46F8}"/>
              </a:ext>
            </a:extLst>
          </p:cNvPr>
          <p:cNvSpPr>
            <a:spLocks noGrp="1"/>
          </p:cNvSpPr>
          <p:nvPr>
            <p:ph idx="1"/>
          </p:nvPr>
        </p:nvSpPr>
        <p:spPr>
          <a:xfrm>
            <a:off x="1179094" y="1391652"/>
            <a:ext cx="9833811" cy="4724400"/>
          </a:xfrm>
        </p:spPr>
        <p:txBody>
          <a:bodyPr>
            <a:normAutofit lnSpcReduction="10000"/>
          </a:bodyPr>
          <a:lstStyle/>
          <a:p>
            <a:r>
              <a:rPr lang="en-US" sz="3200">
                <a:hlinkClick r:id="rId3"/>
              </a:rPr>
              <a:t>PAHAN – 687 UPDATE: Outbreak and Containment of </a:t>
            </a:r>
            <a:r>
              <a:rPr lang="en-US" sz="3200" i="1">
                <a:hlinkClick r:id="rId3"/>
              </a:rPr>
              <a:t>Candida auris </a:t>
            </a:r>
            <a:r>
              <a:rPr lang="en-US" sz="3200">
                <a:hlinkClick r:id="rId3"/>
              </a:rPr>
              <a:t>in PA Healthcare Facilities </a:t>
            </a:r>
            <a:endParaRPr lang="en-US" sz="3200">
              <a:hlinkClick r:id="rId4"/>
            </a:endParaRPr>
          </a:p>
          <a:p>
            <a:r>
              <a:rPr lang="en-US" sz="3200">
                <a:hlinkClick r:id="rId4"/>
              </a:rPr>
              <a:t>PAHAN – 654 UPDATE: Outbreak and Containment of </a:t>
            </a:r>
            <a:r>
              <a:rPr lang="en-US" sz="3200" i="1">
                <a:hlinkClick r:id="rId4"/>
              </a:rPr>
              <a:t>Candida auris </a:t>
            </a:r>
            <a:r>
              <a:rPr lang="en-US" sz="3200">
                <a:hlinkClick r:id="rId4"/>
              </a:rPr>
              <a:t>in PA Healthcare Facilities</a:t>
            </a:r>
            <a:endParaRPr lang="en-US" sz="3200"/>
          </a:p>
          <a:p>
            <a:r>
              <a:rPr lang="en-US" sz="3200">
                <a:hlinkClick r:id="rId5"/>
              </a:rPr>
              <a:t>PAHAN – 584 UPDATE: Outbreak and Containment of </a:t>
            </a:r>
            <a:r>
              <a:rPr lang="en-US" sz="3200" i="1">
                <a:hlinkClick r:id="rId5"/>
              </a:rPr>
              <a:t>Candida auris </a:t>
            </a:r>
            <a:r>
              <a:rPr lang="en-US" sz="3200">
                <a:hlinkClick r:id="rId5"/>
              </a:rPr>
              <a:t>in PA Healthcare Facilities</a:t>
            </a:r>
            <a:endParaRPr lang="en-US" sz="3200"/>
          </a:p>
          <a:p>
            <a:r>
              <a:rPr lang="en-US" sz="3200">
                <a:hlinkClick r:id="rId6"/>
              </a:rPr>
              <a:t>PAHAN – 573 UPDATE: New Outbreak and Containment of </a:t>
            </a:r>
            <a:r>
              <a:rPr lang="en-US" sz="3200" i="1">
                <a:hlinkClick r:id="rId6"/>
              </a:rPr>
              <a:t>Candida auris </a:t>
            </a:r>
            <a:r>
              <a:rPr lang="en-US" sz="3200">
                <a:hlinkClick r:id="rId6"/>
              </a:rPr>
              <a:t>in PA Healthcare Facilities </a:t>
            </a:r>
            <a:endParaRPr lang="en-US" sz="3200"/>
          </a:p>
          <a:p>
            <a:r>
              <a:rPr lang="en-US" sz="3200">
                <a:hlinkClick r:id="rId7"/>
              </a:rPr>
              <a:t>PAHAN – 522 ALERT: New Outbreak and Containment of </a:t>
            </a:r>
            <a:r>
              <a:rPr lang="en-US" sz="3200" i="1">
                <a:hlinkClick r:id="rId7"/>
              </a:rPr>
              <a:t>Candida auris </a:t>
            </a:r>
            <a:r>
              <a:rPr lang="en-US" sz="3200">
                <a:hlinkClick r:id="rId7"/>
              </a:rPr>
              <a:t>in PA Healthcare Facilities </a:t>
            </a:r>
            <a:endParaRPr lang="en-US" sz="3200"/>
          </a:p>
        </p:txBody>
      </p:sp>
    </p:spTree>
    <p:extLst>
      <p:ext uri="{BB962C8B-B14F-4D97-AF65-F5344CB8AC3E}">
        <p14:creationId xmlns:p14="http://schemas.microsoft.com/office/powerpoint/2010/main" val="3731409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Learning Objectives</a:t>
            </a:r>
          </a:p>
        </p:txBody>
      </p:sp>
      <p:sp>
        <p:nvSpPr>
          <p:cNvPr id="3" name="Content Placeholder 2"/>
          <p:cNvSpPr>
            <a:spLocks noGrp="1"/>
          </p:cNvSpPr>
          <p:nvPr>
            <p:ph idx="1"/>
          </p:nvPr>
        </p:nvSpPr>
        <p:spPr>
          <a:xfrm>
            <a:off x="838200" y="1355558"/>
            <a:ext cx="8229600" cy="4572000"/>
          </a:xfrm>
        </p:spPr>
        <p:txBody>
          <a:bodyPr>
            <a:normAutofit/>
          </a:bodyPr>
          <a:lstStyle/>
          <a:p>
            <a:endParaRPr lang="en-US" sz="3200"/>
          </a:p>
          <a:p>
            <a:r>
              <a:rPr lang="en-US" sz="3200"/>
              <a:t>List two examples of potential risk factors for developing </a:t>
            </a:r>
            <a:r>
              <a:rPr lang="en-US" sz="3200" i="1"/>
              <a:t>Candida auris.</a:t>
            </a:r>
          </a:p>
          <a:p>
            <a:r>
              <a:rPr lang="en-US" sz="3200"/>
              <a:t>Describe two important infection control measures for managing </a:t>
            </a:r>
            <a:r>
              <a:rPr lang="en-US" sz="3200" i="1"/>
              <a:t>Candida auris </a:t>
            </a:r>
            <a:r>
              <a:rPr lang="en-US" sz="3200"/>
              <a:t>cases</a:t>
            </a:r>
            <a:r>
              <a:rPr lang="en-US" sz="3200" i="1"/>
              <a:t>.</a:t>
            </a:r>
          </a:p>
          <a:p>
            <a:r>
              <a:rPr lang="en-US" sz="3200"/>
              <a:t>Explain one difference in response recommendations for healthcare facilities with </a:t>
            </a:r>
            <a:r>
              <a:rPr lang="en-US" sz="3200" i="1"/>
              <a:t>Candida auris </a:t>
            </a:r>
            <a:r>
              <a:rPr lang="en-US" sz="3200"/>
              <a:t>cases.</a:t>
            </a:r>
            <a:endParaRPr lang="en-US" sz="3200" i="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0471A-52AF-475B-A278-0DF903F7E7D0}"/>
              </a:ext>
            </a:extLst>
          </p:cNvPr>
          <p:cNvSpPr>
            <a:spLocks noGrp="1"/>
          </p:cNvSpPr>
          <p:nvPr>
            <p:ph type="title"/>
          </p:nvPr>
        </p:nvSpPr>
        <p:spPr/>
        <p:txBody>
          <a:bodyPr/>
          <a:lstStyle/>
          <a:p>
            <a:r>
              <a:rPr lang="en-US"/>
              <a:t>Adherence to ICP Measures </a:t>
            </a:r>
          </a:p>
        </p:txBody>
      </p:sp>
      <p:sp>
        <p:nvSpPr>
          <p:cNvPr id="3" name="Content Placeholder 2">
            <a:extLst>
              <a:ext uri="{FF2B5EF4-FFF2-40B4-BE49-F238E27FC236}">
                <a16:creationId xmlns:a16="http://schemas.microsoft.com/office/drawing/2014/main" id="{B3EC393D-76B1-420D-85F9-B4846D8C53A5}"/>
              </a:ext>
            </a:extLst>
          </p:cNvPr>
          <p:cNvSpPr>
            <a:spLocks noGrp="1"/>
          </p:cNvSpPr>
          <p:nvPr>
            <p:ph idx="1"/>
          </p:nvPr>
        </p:nvSpPr>
        <p:spPr>
          <a:xfrm>
            <a:off x="838200" y="1487905"/>
            <a:ext cx="4419600" cy="5181600"/>
          </a:xfrm>
        </p:spPr>
        <p:txBody>
          <a:bodyPr/>
          <a:lstStyle/>
          <a:p>
            <a:pPr marL="0" indent="0">
              <a:buNone/>
            </a:pPr>
            <a:endParaRPr lang="en-US"/>
          </a:p>
          <a:p>
            <a:r>
              <a:rPr lang="en-US" sz="3200"/>
              <a:t>Education</a:t>
            </a:r>
          </a:p>
          <a:p>
            <a:r>
              <a:rPr lang="en-US" sz="3200"/>
              <a:t>Availability of adequate supplies</a:t>
            </a:r>
          </a:p>
          <a:p>
            <a:r>
              <a:rPr lang="en-US" sz="3200"/>
              <a:t>Monitoring</a:t>
            </a:r>
          </a:p>
          <a:p>
            <a:r>
              <a:rPr lang="en-US" sz="3200"/>
              <a:t>Appropriate signage</a:t>
            </a:r>
          </a:p>
          <a:p>
            <a:r>
              <a:rPr lang="en-US" sz="3200"/>
              <a:t>Alerts </a:t>
            </a:r>
          </a:p>
          <a:p>
            <a:endParaRPr lang="en-US"/>
          </a:p>
        </p:txBody>
      </p:sp>
      <p:pic>
        <p:nvPicPr>
          <p:cNvPr id="5" name="Picture 4">
            <a:extLst>
              <a:ext uri="{FF2B5EF4-FFF2-40B4-BE49-F238E27FC236}">
                <a16:creationId xmlns:a16="http://schemas.microsoft.com/office/drawing/2014/main" id="{3EAD572D-1E80-4846-99F3-D0F0D24FBCFA}"/>
              </a:ext>
            </a:extLst>
          </p:cNvPr>
          <p:cNvPicPr>
            <a:picLocks noChangeAspect="1"/>
          </p:cNvPicPr>
          <p:nvPr/>
        </p:nvPicPr>
        <p:blipFill>
          <a:blip r:embed="rId3"/>
          <a:stretch>
            <a:fillRect/>
          </a:stretch>
        </p:blipFill>
        <p:spPr>
          <a:xfrm>
            <a:off x="5129465" y="1495707"/>
            <a:ext cx="6848342" cy="3866586"/>
          </a:xfrm>
          <a:prstGeom prst="rect">
            <a:avLst/>
          </a:prstGeom>
        </p:spPr>
      </p:pic>
    </p:spTree>
    <p:extLst>
      <p:ext uri="{BB962C8B-B14F-4D97-AF65-F5344CB8AC3E}">
        <p14:creationId xmlns:p14="http://schemas.microsoft.com/office/powerpoint/2010/main" val="1911445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959DEF7-9C5F-4877-A06B-E83F58D4171C}"/>
              </a:ext>
            </a:extLst>
          </p:cNvPr>
          <p:cNvSpPr>
            <a:spLocks noGrp="1"/>
          </p:cNvSpPr>
          <p:nvPr>
            <p:ph type="body" idx="1"/>
          </p:nvPr>
        </p:nvSpPr>
        <p:spPr>
          <a:xfrm>
            <a:off x="2209799" y="214321"/>
            <a:ext cx="7772400" cy="1500187"/>
          </a:xfrm>
        </p:spPr>
        <p:txBody>
          <a:bodyPr/>
          <a:lstStyle/>
          <a:p>
            <a:pPr algn="ctr"/>
            <a:r>
              <a:rPr lang="en-US" sz="4400" b="1">
                <a:solidFill>
                  <a:srgbClr val="000000"/>
                </a:solidFill>
                <a:latin typeface="+mj-lt"/>
              </a:rPr>
              <a:t>Infection Prevention and Control for </a:t>
            </a:r>
            <a:r>
              <a:rPr lang="en-US" sz="4400" b="1" i="1">
                <a:solidFill>
                  <a:srgbClr val="000000"/>
                </a:solidFill>
                <a:latin typeface="+mj-lt"/>
              </a:rPr>
              <a:t>Candida auris</a:t>
            </a:r>
            <a:endParaRPr lang="en-US" sz="4400" b="1">
              <a:solidFill>
                <a:srgbClr val="000000"/>
              </a:solidFill>
              <a:latin typeface="+mj-lt"/>
            </a:endParaRPr>
          </a:p>
          <a:p>
            <a:endParaRPr lang="en-US"/>
          </a:p>
        </p:txBody>
      </p:sp>
      <p:pic>
        <p:nvPicPr>
          <p:cNvPr id="3" name="Picture 2">
            <a:extLst>
              <a:ext uri="{FF2B5EF4-FFF2-40B4-BE49-F238E27FC236}">
                <a16:creationId xmlns:a16="http://schemas.microsoft.com/office/drawing/2014/main" id="{A2A53A31-DF9B-47D6-81E9-B2E43D5E008C}"/>
              </a:ext>
            </a:extLst>
          </p:cNvPr>
          <p:cNvPicPr>
            <a:picLocks noChangeAspect="1"/>
          </p:cNvPicPr>
          <p:nvPr/>
        </p:nvPicPr>
        <p:blipFill>
          <a:blip r:embed="rId3"/>
          <a:stretch>
            <a:fillRect/>
          </a:stretch>
        </p:blipFill>
        <p:spPr>
          <a:xfrm>
            <a:off x="3234488" y="1714508"/>
            <a:ext cx="5723021" cy="4952819"/>
          </a:xfrm>
          <a:prstGeom prst="rect">
            <a:avLst/>
          </a:prstGeom>
        </p:spPr>
      </p:pic>
    </p:spTree>
    <p:extLst>
      <p:ext uri="{BB962C8B-B14F-4D97-AF65-F5344CB8AC3E}">
        <p14:creationId xmlns:p14="http://schemas.microsoft.com/office/powerpoint/2010/main" val="1279064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4BF3C-2ED7-4227-B0D9-D04361A1DAD4}"/>
              </a:ext>
            </a:extLst>
          </p:cNvPr>
          <p:cNvSpPr>
            <a:spLocks noGrp="1"/>
          </p:cNvSpPr>
          <p:nvPr>
            <p:ph type="title"/>
          </p:nvPr>
        </p:nvSpPr>
        <p:spPr/>
        <p:txBody>
          <a:bodyPr/>
          <a:lstStyle/>
          <a:p>
            <a:r>
              <a:rPr lang="en-US"/>
              <a:t>Hand Hygiene</a:t>
            </a:r>
          </a:p>
        </p:txBody>
      </p:sp>
      <p:sp>
        <p:nvSpPr>
          <p:cNvPr id="3" name="Content Placeholder 2">
            <a:extLst>
              <a:ext uri="{FF2B5EF4-FFF2-40B4-BE49-F238E27FC236}">
                <a16:creationId xmlns:a16="http://schemas.microsoft.com/office/drawing/2014/main" id="{2A5E10E5-64EC-42C5-80F3-25D9A5E28B68}"/>
              </a:ext>
            </a:extLst>
          </p:cNvPr>
          <p:cNvSpPr>
            <a:spLocks noGrp="1"/>
          </p:cNvSpPr>
          <p:nvPr>
            <p:ph idx="1"/>
          </p:nvPr>
        </p:nvSpPr>
        <p:spPr>
          <a:xfrm>
            <a:off x="1981200" y="1295401"/>
            <a:ext cx="5105400" cy="5384799"/>
          </a:xfrm>
        </p:spPr>
        <p:txBody>
          <a:bodyPr>
            <a:normAutofit/>
          </a:bodyPr>
          <a:lstStyle/>
          <a:p>
            <a:endParaRPr lang="en-US" sz="3200"/>
          </a:p>
          <a:p>
            <a:r>
              <a:rPr lang="en-US" sz="3200"/>
              <a:t>Follow standard hand hygiene practices. </a:t>
            </a:r>
          </a:p>
          <a:p>
            <a:r>
              <a:rPr lang="en-US" sz="3200"/>
              <a:t>Alcohol-based hand sanitizer (ABHS) preferred.</a:t>
            </a:r>
          </a:p>
          <a:p>
            <a:r>
              <a:rPr lang="en-US" sz="3200"/>
              <a:t>Gloves are not a substitute for hand hygiene.</a:t>
            </a:r>
          </a:p>
        </p:txBody>
      </p:sp>
      <p:pic>
        <p:nvPicPr>
          <p:cNvPr id="5" name="Picture 4">
            <a:extLst>
              <a:ext uri="{FF2B5EF4-FFF2-40B4-BE49-F238E27FC236}">
                <a16:creationId xmlns:a16="http://schemas.microsoft.com/office/drawing/2014/main" id="{F8F84097-F770-4DB7-986F-D2E10022BAD6}"/>
              </a:ext>
            </a:extLst>
          </p:cNvPr>
          <p:cNvPicPr>
            <a:picLocks noChangeAspect="1"/>
          </p:cNvPicPr>
          <p:nvPr/>
        </p:nvPicPr>
        <p:blipFill>
          <a:blip r:embed="rId3"/>
          <a:stretch>
            <a:fillRect/>
          </a:stretch>
        </p:blipFill>
        <p:spPr>
          <a:xfrm>
            <a:off x="7216942" y="1308433"/>
            <a:ext cx="4006516" cy="4241133"/>
          </a:xfrm>
          <a:prstGeom prst="rect">
            <a:avLst/>
          </a:prstGeom>
        </p:spPr>
      </p:pic>
    </p:spTree>
    <p:extLst>
      <p:ext uri="{BB962C8B-B14F-4D97-AF65-F5344CB8AC3E}">
        <p14:creationId xmlns:p14="http://schemas.microsoft.com/office/powerpoint/2010/main" val="163661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2EB5952F-262A-8485-393F-C2A3C5D19453}"/>
              </a:ext>
            </a:extLst>
          </p:cNvPr>
          <p:cNvPicPr>
            <a:picLocks noGrp="1" noChangeAspect="1"/>
          </p:cNvPicPr>
          <p:nvPr>
            <p:ph sz="half" idx="2"/>
          </p:nvPr>
        </p:nvPicPr>
        <p:blipFill rotWithShape="1">
          <a:blip r:embed="rId3"/>
          <a:srcRect r="149" b="2759"/>
          <a:stretch/>
        </p:blipFill>
        <p:spPr>
          <a:xfrm>
            <a:off x="1433947" y="870656"/>
            <a:ext cx="9282547" cy="5859522"/>
          </a:xfrm>
        </p:spPr>
      </p:pic>
      <p:sp>
        <p:nvSpPr>
          <p:cNvPr id="2" name="Title 1">
            <a:extLst>
              <a:ext uri="{FF2B5EF4-FFF2-40B4-BE49-F238E27FC236}">
                <a16:creationId xmlns:a16="http://schemas.microsoft.com/office/drawing/2014/main" id="{807938B1-83CF-4FB8-4BFF-0AC19C1CAEE1}"/>
              </a:ext>
            </a:extLst>
          </p:cNvPr>
          <p:cNvSpPr>
            <a:spLocks noGrp="1"/>
          </p:cNvSpPr>
          <p:nvPr>
            <p:ph type="title"/>
          </p:nvPr>
        </p:nvSpPr>
        <p:spPr>
          <a:xfrm>
            <a:off x="824345" y="115743"/>
            <a:ext cx="10515600" cy="1325563"/>
          </a:xfrm>
        </p:spPr>
        <p:txBody>
          <a:bodyPr/>
          <a:lstStyle/>
          <a:p>
            <a:r>
              <a:rPr lang="en-US">
                <a:cs typeface="Calibri Light"/>
              </a:rPr>
              <a:t>5 Moments of Hand Hygiene </a:t>
            </a:r>
            <a:endParaRPr lang="en-US"/>
          </a:p>
        </p:txBody>
      </p:sp>
    </p:spTree>
    <p:extLst>
      <p:ext uri="{BB962C8B-B14F-4D97-AF65-F5344CB8AC3E}">
        <p14:creationId xmlns:p14="http://schemas.microsoft.com/office/powerpoint/2010/main" val="16131298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B3339-9CC4-4587-B756-0839C0F3991E}"/>
              </a:ext>
            </a:extLst>
          </p:cNvPr>
          <p:cNvSpPr>
            <a:spLocks noGrp="1"/>
          </p:cNvSpPr>
          <p:nvPr>
            <p:ph type="title"/>
          </p:nvPr>
        </p:nvSpPr>
        <p:spPr/>
        <p:txBody>
          <a:bodyPr/>
          <a:lstStyle/>
          <a:p>
            <a:r>
              <a:rPr lang="en-US"/>
              <a:t>Hand Hygiene Strategies</a:t>
            </a:r>
          </a:p>
        </p:txBody>
      </p:sp>
      <p:sp>
        <p:nvSpPr>
          <p:cNvPr id="3" name="Content Placeholder 2">
            <a:extLst>
              <a:ext uri="{FF2B5EF4-FFF2-40B4-BE49-F238E27FC236}">
                <a16:creationId xmlns:a16="http://schemas.microsoft.com/office/drawing/2014/main" id="{CF1ADF4F-8325-45D9-BA63-B85C11CED57C}"/>
              </a:ext>
            </a:extLst>
          </p:cNvPr>
          <p:cNvSpPr>
            <a:spLocks noGrp="1"/>
          </p:cNvSpPr>
          <p:nvPr>
            <p:ph idx="1"/>
          </p:nvPr>
        </p:nvSpPr>
        <p:spPr>
          <a:xfrm>
            <a:off x="5943600" y="1810658"/>
            <a:ext cx="5410200" cy="4846815"/>
          </a:xfrm>
        </p:spPr>
        <p:txBody>
          <a:bodyPr>
            <a:normAutofit/>
          </a:bodyPr>
          <a:lstStyle/>
          <a:p>
            <a:r>
              <a:rPr lang="en-US" sz="3200"/>
              <a:t>Promote, monitor, and provide feedback on hand hygiene. </a:t>
            </a:r>
          </a:p>
          <a:p>
            <a:r>
              <a:rPr lang="en-US" sz="3200"/>
              <a:t>Ensure supplies are available and accessible. </a:t>
            </a:r>
          </a:p>
          <a:p>
            <a:r>
              <a:rPr lang="en-US" sz="3200"/>
              <a:t>Educate staff, patients/residents, and visitors on key hand hygiene moments.</a:t>
            </a:r>
          </a:p>
        </p:txBody>
      </p:sp>
      <p:pic>
        <p:nvPicPr>
          <p:cNvPr id="5" name="Picture 4">
            <a:extLst>
              <a:ext uri="{FF2B5EF4-FFF2-40B4-BE49-F238E27FC236}">
                <a16:creationId xmlns:a16="http://schemas.microsoft.com/office/drawing/2014/main" id="{4656B3C4-009B-4193-A54C-06072DDF5929}"/>
              </a:ext>
            </a:extLst>
          </p:cNvPr>
          <p:cNvPicPr>
            <a:picLocks noChangeAspect="1"/>
          </p:cNvPicPr>
          <p:nvPr/>
        </p:nvPicPr>
        <p:blipFill>
          <a:blip r:embed="rId3"/>
          <a:stretch>
            <a:fillRect/>
          </a:stretch>
        </p:blipFill>
        <p:spPr>
          <a:xfrm>
            <a:off x="1517796" y="2038953"/>
            <a:ext cx="3746208" cy="3810613"/>
          </a:xfrm>
          <a:prstGeom prst="rect">
            <a:avLst/>
          </a:prstGeom>
        </p:spPr>
      </p:pic>
    </p:spTree>
    <p:extLst>
      <p:ext uri="{BB962C8B-B14F-4D97-AF65-F5344CB8AC3E}">
        <p14:creationId xmlns:p14="http://schemas.microsoft.com/office/powerpoint/2010/main" val="19407209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21DB07-7BED-4F25-9CC0-D651DEEF1CE1}"/>
              </a:ext>
            </a:extLst>
          </p:cNvPr>
          <p:cNvPicPr>
            <a:picLocks noChangeAspect="1"/>
          </p:cNvPicPr>
          <p:nvPr/>
        </p:nvPicPr>
        <p:blipFill>
          <a:blip r:embed="rId3"/>
          <a:stretch>
            <a:fillRect/>
          </a:stretch>
        </p:blipFill>
        <p:spPr>
          <a:xfrm>
            <a:off x="1733298" y="2577140"/>
            <a:ext cx="2779427" cy="3611844"/>
          </a:xfrm>
          <a:prstGeom prst="rect">
            <a:avLst/>
          </a:prstGeom>
        </p:spPr>
      </p:pic>
      <p:sp>
        <p:nvSpPr>
          <p:cNvPr id="2" name="Title 1">
            <a:extLst>
              <a:ext uri="{FF2B5EF4-FFF2-40B4-BE49-F238E27FC236}">
                <a16:creationId xmlns:a16="http://schemas.microsoft.com/office/drawing/2014/main" id="{B6AB93A7-369E-4DAA-95CC-E678A2B92C34}"/>
              </a:ext>
            </a:extLst>
          </p:cNvPr>
          <p:cNvSpPr>
            <a:spLocks noGrp="1"/>
          </p:cNvSpPr>
          <p:nvPr>
            <p:ph type="title"/>
          </p:nvPr>
        </p:nvSpPr>
        <p:spPr/>
        <p:txBody>
          <a:bodyPr>
            <a:normAutofit fontScale="90000"/>
          </a:bodyPr>
          <a:lstStyle/>
          <a:p>
            <a:br>
              <a:rPr lang="en-US"/>
            </a:br>
            <a:r>
              <a:rPr lang="en-US" sz="4900"/>
              <a:t>Transmission-Based Precautions (TBP)</a:t>
            </a:r>
            <a:br>
              <a:rPr lang="en-US"/>
            </a:br>
            <a:endParaRPr lang="en-US"/>
          </a:p>
        </p:txBody>
      </p:sp>
      <p:sp>
        <p:nvSpPr>
          <p:cNvPr id="6" name="Text Placeholder 5">
            <a:extLst>
              <a:ext uri="{FF2B5EF4-FFF2-40B4-BE49-F238E27FC236}">
                <a16:creationId xmlns:a16="http://schemas.microsoft.com/office/drawing/2014/main" id="{B18B6523-BD75-0373-D3BC-A244DBA5C74E}"/>
              </a:ext>
            </a:extLst>
          </p:cNvPr>
          <p:cNvSpPr>
            <a:spLocks noGrp="1"/>
          </p:cNvSpPr>
          <p:nvPr>
            <p:ph type="body" idx="1"/>
          </p:nvPr>
        </p:nvSpPr>
        <p:spPr>
          <a:xfrm>
            <a:off x="814389" y="1487424"/>
            <a:ext cx="4903660" cy="1017651"/>
          </a:xfrm>
        </p:spPr>
        <p:style>
          <a:lnRef idx="2">
            <a:schemeClr val="accent5"/>
          </a:lnRef>
          <a:fillRef idx="1">
            <a:schemeClr val="lt1"/>
          </a:fillRef>
          <a:effectRef idx="0">
            <a:schemeClr val="accent5"/>
          </a:effectRef>
          <a:fontRef idx="minor">
            <a:schemeClr val="dk1"/>
          </a:fontRef>
        </p:style>
        <p:txBody>
          <a:bodyPr>
            <a:normAutofit fontScale="92500" lnSpcReduction="20000"/>
          </a:bodyPr>
          <a:lstStyle/>
          <a:p>
            <a:r>
              <a:rPr lang="en-US" b="0"/>
              <a:t>Contact Precautions </a:t>
            </a:r>
          </a:p>
          <a:p>
            <a:r>
              <a:rPr lang="en-US" b="0"/>
              <a:t>Setting: Acute care hospitals and long-term acute care hospitals </a:t>
            </a:r>
          </a:p>
        </p:txBody>
      </p:sp>
      <p:sp>
        <p:nvSpPr>
          <p:cNvPr id="7" name="Text Placeholder 6">
            <a:extLst>
              <a:ext uri="{FF2B5EF4-FFF2-40B4-BE49-F238E27FC236}">
                <a16:creationId xmlns:a16="http://schemas.microsoft.com/office/drawing/2014/main" id="{EFC261D3-936D-9B9F-33FC-E84A9125B430}"/>
              </a:ext>
            </a:extLst>
          </p:cNvPr>
          <p:cNvSpPr>
            <a:spLocks noGrp="1"/>
          </p:cNvSpPr>
          <p:nvPr>
            <p:ph type="body" sz="quarter" idx="3"/>
          </p:nvPr>
        </p:nvSpPr>
        <p:spPr>
          <a:xfrm>
            <a:off x="6172200" y="1487424"/>
            <a:ext cx="5183188" cy="1017651"/>
          </a:xfrm>
        </p:spPr>
        <p:style>
          <a:lnRef idx="2">
            <a:schemeClr val="accent5"/>
          </a:lnRef>
          <a:fillRef idx="1">
            <a:schemeClr val="lt1"/>
          </a:fillRef>
          <a:effectRef idx="0">
            <a:schemeClr val="accent5"/>
          </a:effectRef>
          <a:fontRef idx="minor">
            <a:schemeClr val="dk1"/>
          </a:fontRef>
        </p:style>
        <p:txBody>
          <a:bodyPr>
            <a:normAutofit fontScale="92500" lnSpcReduction="20000"/>
          </a:bodyPr>
          <a:lstStyle/>
          <a:p>
            <a:r>
              <a:rPr lang="en-US" b="0"/>
              <a:t>Enhanced Barrier Precautions </a:t>
            </a:r>
          </a:p>
          <a:p>
            <a:r>
              <a:rPr lang="en-US" b="0"/>
              <a:t>Setting: Skilled nursing facilities </a:t>
            </a:r>
          </a:p>
        </p:txBody>
      </p:sp>
      <p:pic>
        <p:nvPicPr>
          <p:cNvPr id="4" name="Picture 3">
            <a:extLst>
              <a:ext uri="{FF2B5EF4-FFF2-40B4-BE49-F238E27FC236}">
                <a16:creationId xmlns:a16="http://schemas.microsoft.com/office/drawing/2014/main" id="{180997E1-2072-41C7-AF2F-84500C535801}"/>
              </a:ext>
            </a:extLst>
          </p:cNvPr>
          <p:cNvPicPr>
            <a:picLocks noChangeAspect="1"/>
          </p:cNvPicPr>
          <p:nvPr/>
        </p:nvPicPr>
        <p:blipFill>
          <a:blip r:embed="rId4"/>
          <a:stretch>
            <a:fillRect/>
          </a:stretch>
        </p:blipFill>
        <p:spPr>
          <a:xfrm>
            <a:off x="7122314" y="2577140"/>
            <a:ext cx="2779427" cy="3557667"/>
          </a:xfrm>
          <a:prstGeom prst="rect">
            <a:avLst/>
          </a:prstGeom>
        </p:spPr>
      </p:pic>
    </p:spTree>
    <p:extLst>
      <p:ext uri="{BB962C8B-B14F-4D97-AF65-F5344CB8AC3E}">
        <p14:creationId xmlns:p14="http://schemas.microsoft.com/office/powerpoint/2010/main" val="3382435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E1A61-D83B-4220-A808-00BE3BEB5B0C}"/>
              </a:ext>
            </a:extLst>
          </p:cNvPr>
          <p:cNvSpPr>
            <a:spLocks noGrp="1"/>
          </p:cNvSpPr>
          <p:nvPr>
            <p:ph type="title"/>
          </p:nvPr>
        </p:nvSpPr>
        <p:spPr/>
        <p:txBody>
          <a:bodyPr/>
          <a:lstStyle/>
          <a:p>
            <a:r>
              <a:rPr lang="en-US"/>
              <a:t>Acute Care Settings TBP</a:t>
            </a:r>
          </a:p>
        </p:txBody>
      </p:sp>
      <p:sp>
        <p:nvSpPr>
          <p:cNvPr id="3" name="Content Placeholder 2">
            <a:extLst>
              <a:ext uri="{FF2B5EF4-FFF2-40B4-BE49-F238E27FC236}">
                <a16:creationId xmlns:a16="http://schemas.microsoft.com/office/drawing/2014/main" id="{E1F0A240-5C8E-4746-8171-E00A834ABEBB}"/>
              </a:ext>
            </a:extLst>
          </p:cNvPr>
          <p:cNvSpPr>
            <a:spLocks noGrp="1"/>
          </p:cNvSpPr>
          <p:nvPr>
            <p:ph idx="1"/>
          </p:nvPr>
        </p:nvSpPr>
        <p:spPr>
          <a:xfrm>
            <a:off x="453190" y="1532022"/>
            <a:ext cx="8229600" cy="4648201"/>
          </a:xfrm>
        </p:spPr>
        <p:txBody>
          <a:bodyPr/>
          <a:lstStyle/>
          <a:p>
            <a:endParaRPr lang="en-US"/>
          </a:p>
          <a:p>
            <a:r>
              <a:rPr lang="en-US" sz="3200"/>
              <a:t>Place all </a:t>
            </a:r>
            <a:r>
              <a:rPr lang="en-US" sz="3200" i="1"/>
              <a:t>C. </a:t>
            </a:r>
            <a:r>
              <a:rPr lang="en-US" sz="3200" i="1" err="1"/>
              <a:t>auris</a:t>
            </a:r>
            <a:r>
              <a:rPr lang="en-US" sz="3200" i="1"/>
              <a:t> </a:t>
            </a:r>
            <a:r>
              <a:rPr lang="en-US" sz="3200"/>
              <a:t>colonized or infected patients on contact precautions. </a:t>
            </a:r>
          </a:p>
          <a:p>
            <a:r>
              <a:rPr lang="en-US" sz="3200"/>
              <a:t>Promote, monitor, and provide feedback on adherence to contact precautions. </a:t>
            </a:r>
          </a:p>
          <a:p>
            <a:r>
              <a:rPr lang="en-US" sz="3200"/>
              <a:t>Don’t discontinue contact precautions. </a:t>
            </a:r>
          </a:p>
          <a:p>
            <a:r>
              <a:rPr lang="en-US" sz="3200"/>
              <a:t>Flag patient chart for all future admissions – Contact Precautions should be initiated with each time.</a:t>
            </a:r>
          </a:p>
          <a:p>
            <a:endParaRPr lang="en-US"/>
          </a:p>
        </p:txBody>
      </p:sp>
      <p:pic>
        <p:nvPicPr>
          <p:cNvPr id="5" name="Graphic 4" descr="Hospital outline">
            <a:extLst>
              <a:ext uri="{FF2B5EF4-FFF2-40B4-BE49-F238E27FC236}">
                <a16:creationId xmlns:a16="http://schemas.microsoft.com/office/drawing/2014/main" id="{876EB753-FE7A-40FD-AD8E-4E593AE7C5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18094" y="3429000"/>
            <a:ext cx="4010526" cy="4010526"/>
          </a:xfrm>
          <a:prstGeom prst="rect">
            <a:avLst/>
          </a:prstGeom>
        </p:spPr>
      </p:pic>
    </p:spTree>
    <p:extLst>
      <p:ext uri="{BB962C8B-B14F-4D97-AF65-F5344CB8AC3E}">
        <p14:creationId xmlns:p14="http://schemas.microsoft.com/office/powerpoint/2010/main" val="113273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72D40-838D-4B03-9984-D71E71F5A03E}"/>
              </a:ext>
            </a:extLst>
          </p:cNvPr>
          <p:cNvSpPr>
            <a:spLocks noGrp="1"/>
          </p:cNvSpPr>
          <p:nvPr>
            <p:ph type="title"/>
          </p:nvPr>
        </p:nvSpPr>
        <p:spPr>
          <a:xfrm>
            <a:off x="469490" y="-3585"/>
            <a:ext cx="10515600" cy="1325563"/>
          </a:xfrm>
        </p:spPr>
        <p:txBody>
          <a:bodyPr anchor="b">
            <a:normAutofit fontScale="90000"/>
          </a:bodyPr>
          <a:lstStyle/>
          <a:p>
            <a:br>
              <a:rPr lang="en-US" sz="4900"/>
            </a:br>
            <a:r>
              <a:rPr lang="en-US" sz="4900"/>
              <a:t>Skilled Nursing Facilities TBP</a:t>
            </a:r>
            <a:br>
              <a:rPr lang="en-US" sz="2600"/>
            </a:br>
            <a:endParaRPr lang="en-US" sz="2600"/>
          </a:p>
        </p:txBody>
      </p:sp>
      <p:sp>
        <p:nvSpPr>
          <p:cNvPr id="3" name="Content Placeholder 2">
            <a:extLst>
              <a:ext uri="{FF2B5EF4-FFF2-40B4-BE49-F238E27FC236}">
                <a16:creationId xmlns:a16="http://schemas.microsoft.com/office/drawing/2014/main" id="{8E499B28-1B22-4EB0-8DF2-DF00B6EF7369}"/>
              </a:ext>
            </a:extLst>
          </p:cNvPr>
          <p:cNvSpPr>
            <a:spLocks noGrp="1"/>
          </p:cNvSpPr>
          <p:nvPr>
            <p:ph sz="half" idx="1"/>
          </p:nvPr>
        </p:nvSpPr>
        <p:spPr>
          <a:xfrm>
            <a:off x="420329" y="1002173"/>
            <a:ext cx="11339051" cy="1325563"/>
          </a:xfrm>
        </p:spPr>
        <p:txBody>
          <a:bodyPr anchor="t">
            <a:normAutofit fontScale="92500" lnSpcReduction="20000"/>
          </a:bodyPr>
          <a:lstStyle/>
          <a:p>
            <a:r>
              <a:rPr lang="en-US" sz="2400"/>
              <a:t>Ideally, all </a:t>
            </a:r>
            <a:r>
              <a:rPr lang="en-US" sz="2400" i="1"/>
              <a:t>C. auris </a:t>
            </a:r>
            <a:r>
              <a:rPr lang="en-US" sz="2400"/>
              <a:t>residents should be placed on Enhanced Barrier Precautions (EBP) unless criteria for Contact Precautions is met. </a:t>
            </a:r>
          </a:p>
          <a:p>
            <a:r>
              <a:rPr lang="en-US" sz="2400"/>
              <a:t>Promote, monitor, and provide feedback on adherence to TBPs. </a:t>
            </a:r>
          </a:p>
          <a:p>
            <a:r>
              <a:rPr lang="en-US" sz="2400"/>
              <a:t>Maintain TBPs during the resident’s stay.</a:t>
            </a:r>
          </a:p>
        </p:txBody>
      </p:sp>
      <p:pic>
        <p:nvPicPr>
          <p:cNvPr id="6" name="Picture 5">
            <a:extLst>
              <a:ext uri="{FF2B5EF4-FFF2-40B4-BE49-F238E27FC236}">
                <a16:creationId xmlns:a16="http://schemas.microsoft.com/office/drawing/2014/main" id="{72E59322-1F55-1A07-3C99-3F372E196D53}"/>
              </a:ext>
            </a:extLst>
          </p:cNvPr>
          <p:cNvPicPr>
            <a:picLocks noChangeAspect="1"/>
          </p:cNvPicPr>
          <p:nvPr/>
        </p:nvPicPr>
        <p:blipFill>
          <a:blip r:embed="rId3"/>
          <a:stretch>
            <a:fillRect/>
          </a:stretch>
        </p:blipFill>
        <p:spPr>
          <a:xfrm>
            <a:off x="2521272" y="2329425"/>
            <a:ext cx="7150467" cy="4292821"/>
          </a:xfrm>
          <a:prstGeom prst="rect">
            <a:avLst/>
          </a:prstGeom>
        </p:spPr>
      </p:pic>
    </p:spTree>
    <p:extLst>
      <p:ext uri="{BB962C8B-B14F-4D97-AF65-F5344CB8AC3E}">
        <p14:creationId xmlns:p14="http://schemas.microsoft.com/office/powerpoint/2010/main" val="3453564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659B4-92EA-4184-92C7-5C1684E443AE}"/>
              </a:ext>
            </a:extLst>
          </p:cNvPr>
          <p:cNvSpPr>
            <a:spLocks noGrp="1"/>
          </p:cNvSpPr>
          <p:nvPr>
            <p:ph type="title"/>
          </p:nvPr>
        </p:nvSpPr>
        <p:spPr>
          <a:xfrm>
            <a:off x="589545" y="128171"/>
            <a:ext cx="10515600" cy="1325563"/>
          </a:xfrm>
        </p:spPr>
        <p:txBody>
          <a:bodyPr/>
          <a:lstStyle/>
          <a:p>
            <a:r>
              <a:rPr lang="en-US"/>
              <a:t>Use of </a:t>
            </a:r>
            <a:r>
              <a:rPr lang="en-US" err="1"/>
              <a:t>Cohorting</a:t>
            </a:r>
            <a:r>
              <a:rPr lang="en-US"/>
              <a:t> </a:t>
            </a:r>
          </a:p>
        </p:txBody>
      </p:sp>
      <p:sp>
        <p:nvSpPr>
          <p:cNvPr id="4" name="Text Placeholder 3">
            <a:extLst>
              <a:ext uri="{FF2B5EF4-FFF2-40B4-BE49-F238E27FC236}">
                <a16:creationId xmlns:a16="http://schemas.microsoft.com/office/drawing/2014/main" id="{9CA70885-18AF-47C0-B723-850D2D3D19C7}"/>
              </a:ext>
            </a:extLst>
          </p:cNvPr>
          <p:cNvSpPr>
            <a:spLocks noGrp="1"/>
          </p:cNvSpPr>
          <p:nvPr>
            <p:ph type="body" idx="1"/>
          </p:nvPr>
        </p:nvSpPr>
        <p:spPr>
          <a:xfrm>
            <a:off x="836612" y="1661320"/>
            <a:ext cx="4040188" cy="639762"/>
          </a:xfrm>
        </p:spPr>
        <p:txBody>
          <a:bodyPr>
            <a:normAutofit/>
          </a:bodyPr>
          <a:lstStyle/>
          <a:p>
            <a:pPr algn="ctr"/>
            <a:r>
              <a:rPr lang="en-US" sz="3200"/>
              <a:t>Acute Care Settings </a:t>
            </a:r>
          </a:p>
        </p:txBody>
      </p:sp>
      <p:sp>
        <p:nvSpPr>
          <p:cNvPr id="5" name="Content Placeholder 4">
            <a:extLst>
              <a:ext uri="{FF2B5EF4-FFF2-40B4-BE49-F238E27FC236}">
                <a16:creationId xmlns:a16="http://schemas.microsoft.com/office/drawing/2014/main" id="{8D777928-1019-4D33-9DC7-1FE59518D378}"/>
              </a:ext>
            </a:extLst>
          </p:cNvPr>
          <p:cNvSpPr>
            <a:spLocks noGrp="1"/>
          </p:cNvSpPr>
          <p:nvPr>
            <p:ph sz="half" idx="2"/>
          </p:nvPr>
        </p:nvSpPr>
        <p:spPr>
          <a:xfrm>
            <a:off x="637300" y="2334128"/>
            <a:ext cx="4936121" cy="4038599"/>
          </a:xfrm>
        </p:spPr>
        <p:txBody>
          <a:bodyPr>
            <a:normAutofit/>
          </a:bodyPr>
          <a:lstStyle/>
          <a:p>
            <a:r>
              <a:rPr lang="en-US" sz="3200"/>
              <a:t>Place all </a:t>
            </a:r>
            <a:r>
              <a:rPr lang="en-US" sz="3200" i="1"/>
              <a:t>C. </a:t>
            </a:r>
            <a:r>
              <a:rPr lang="en-US" sz="3200" i="1" err="1"/>
              <a:t>auris</a:t>
            </a:r>
            <a:r>
              <a:rPr lang="en-US" sz="3200" i="1"/>
              <a:t> </a:t>
            </a:r>
            <a:r>
              <a:rPr lang="en-US" sz="3200"/>
              <a:t>colonized or infected patients in single-patient rooms when possible. </a:t>
            </a:r>
          </a:p>
          <a:p>
            <a:r>
              <a:rPr lang="en-US" sz="3200"/>
              <a:t>Cohort colonized or infected patients and the staff. </a:t>
            </a:r>
          </a:p>
        </p:txBody>
      </p:sp>
      <p:sp>
        <p:nvSpPr>
          <p:cNvPr id="6" name="Text Placeholder 5">
            <a:extLst>
              <a:ext uri="{FF2B5EF4-FFF2-40B4-BE49-F238E27FC236}">
                <a16:creationId xmlns:a16="http://schemas.microsoft.com/office/drawing/2014/main" id="{0717D6C4-1480-48FE-B111-38BC021777C2}"/>
              </a:ext>
            </a:extLst>
          </p:cNvPr>
          <p:cNvSpPr>
            <a:spLocks noGrp="1"/>
          </p:cNvSpPr>
          <p:nvPr>
            <p:ph type="body" sz="quarter" idx="3"/>
          </p:nvPr>
        </p:nvSpPr>
        <p:spPr>
          <a:xfrm>
            <a:off x="6525353" y="1661320"/>
            <a:ext cx="4223461" cy="639762"/>
          </a:xfrm>
        </p:spPr>
        <p:txBody>
          <a:bodyPr>
            <a:noAutofit/>
          </a:bodyPr>
          <a:lstStyle/>
          <a:p>
            <a:pPr algn="ctr"/>
            <a:r>
              <a:rPr lang="en-US" sz="3200"/>
              <a:t>Long-term Care Settings</a:t>
            </a:r>
          </a:p>
        </p:txBody>
      </p:sp>
      <p:sp>
        <p:nvSpPr>
          <p:cNvPr id="7" name="Content Placeholder 6">
            <a:extLst>
              <a:ext uri="{FF2B5EF4-FFF2-40B4-BE49-F238E27FC236}">
                <a16:creationId xmlns:a16="http://schemas.microsoft.com/office/drawing/2014/main" id="{5418C211-EFFA-420C-A4D3-A58D6A01DAA6}"/>
              </a:ext>
            </a:extLst>
          </p:cNvPr>
          <p:cNvSpPr>
            <a:spLocks noGrp="1"/>
          </p:cNvSpPr>
          <p:nvPr>
            <p:ph sz="quarter" idx="4"/>
          </p:nvPr>
        </p:nvSpPr>
        <p:spPr>
          <a:xfrm>
            <a:off x="6169024" y="2301082"/>
            <a:ext cx="4936121" cy="4038600"/>
          </a:xfrm>
        </p:spPr>
        <p:txBody>
          <a:bodyPr>
            <a:normAutofit/>
          </a:bodyPr>
          <a:lstStyle/>
          <a:p>
            <a:r>
              <a:rPr lang="en-US" sz="3200"/>
              <a:t>All residents infected or colonized with </a:t>
            </a:r>
            <a:r>
              <a:rPr lang="en-US" sz="3200" i="1"/>
              <a:t>C. </a:t>
            </a:r>
            <a:r>
              <a:rPr lang="en-US" sz="3200" i="1" err="1"/>
              <a:t>auris</a:t>
            </a:r>
            <a:r>
              <a:rPr lang="en-US" sz="3200"/>
              <a:t> should be placed in a private room. </a:t>
            </a:r>
          </a:p>
          <a:p>
            <a:r>
              <a:rPr lang="en-US" sz="3200"/>
              <a:t>When private rooms are unavailable, facilities may choose to cohort patients with </a:t>
            </a:r>
            <a:r>
              <a:rPr lang="en-US" sz="3200" i="1"/>
              <a:t>C. </a:t>
            </a:r>
            <a:r>
              <a:rPr lang="en-US" sz="3200" i="1" err="1"/>
              <a:t>auris</a:t>
            </a:r>
            <a:r>
              <a:rPr lang="en-US" sz="3200" i="1"/>
              <a:t>.</a:t>
            </a:r>
          </a:p>
          <a:p>
            <a:endParaRPr lang="en-US" sz="3200"/>
          </a:p>
          <a:p>
            <a:endParaRPr lang="en-US"/>
          </a:p>
        </p:txBody>
      </p:sp>
    </p:spTree>
    <p:extLst>
      <p:ext uri="{BB962C8B-B14F-4D97-AF65-F5344CB8AC3E}">
        <p14:creationId xmlns:p14="http://schemas.microsoft.com/office/powerpoint/2010/main" val="7620088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544F7-3422-416F-96FF-13F57701F062}"/>
              </a:ext>
            </a:extLst>
          </p:cNvPr>
          <p:cNvSpPr>
            <a:spLocks noGrp="1"/>
          </p:cNvSpPr>
          <p:nvPr>
            <p:ph type="title"/>
          </p:nvPr>
        </p:nvSpPr>
        <p:spPr/>
        <p:txBody>
          <a:bodyPr/>
          <a:lstStyle/>
          <a:p>
            <a:r>
              <a:rPr lang="en-US"/>
              <a:t>Shared Room Practices</a:t>
            </a:r>
          </a:p>
        </p:txBody>
      </p:sp>
      <p:sp>
        <p:nvSpPr>
          <p:cNvPr id="3" name="Content Placeholder 2">
            <a:extLst>
              <a:ext uri="{FF2B5EF4-FFF2-40B4-BE49-F238E27FC236}">
                <a16:creationId xmlns:a16="http://schemas.microsoft.com/office/drawing/2014/main" id="{B9AD8947-6B0F-486C-9C21-CEC6205BE8AF}"/>
              </a:ext>
            </a:extLst>
          </p:cNvPr>
          <p:cNvSpPr>
            <a:spLocks noGrp="1"/>
          </p:cNvSpPr>
          <p:nvPr>
            <p:ph idx="1"/>
          </p:nvPr>
        </p:nvSpPr>
        <p:spPr>
          <a:xfrm>
            <a:off x="447175" y="1387643"/>
            <a:ext cx="7271084" cy="4648201"/>
          </a:xfrm>
        </p:spPr>
        <p:txBody>
          <a:bodyPr>
            <a:normAutofit/>
          </a:bodyPr>
          <a:lstStyle/>
          <a:p>
            <a:endParaRPr lang="en-US" sz="3200"/>
          </a:p>
          <a:p>
            <a:r>
              <a:rPr lang="en-US" sz="3200"/>
              <a:t>Separation of at least 3 feet between beds and use privacy curtains. </a:t>
            </a:r>
          </a:p>
          <a:p>
            <a:r>
              <a:rPr lang="en-US" sz="3200"/>
              <a:t>PPE change and hand hygiene before and after interaction with each roommate. </a:t>
            </a:r>
          </a:p>
          <a:p>
            <a:r>
              <a:rPr lang="en-US" sz="3200"/>
              <a:t>Clean and disinfect as if each bed area were a different room. </a:t>
            </a:r>
          </a:p>
          <a:p>
            <a:r>
              <a:rPr lang="en-US" sz="3200"/>
              <a:t>Frequent cleaning &amp; disinfection.</a:t>
            </a:r>
          </a:p>
        </p:txBody>
      </p:sp>
      <p:pic>
        <p:nvPicPr>
          <p:cNvPr id="5" name="Picture 4" descr="Hospital bed in a room">
            <a:extLst>
              <a:ext uri="{FF2B5EF4-FFF2-40B4-BE49-F238E27FC236}">
                <a16:creationId xmlns:a16="http://schemas.microsoft.com/office/drawing/2014/main" id="{70528FC4-BCB6-4C8D-84B1-746BA28478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9284" y="2117490"/>
            <a:ext cx="3928666" cy="2623020"/>
          </a:xfrm>
          <a:prstGeom prst="rect">
            <a:avLst/>
          </a:prstGeom>
        </p:spPr>
      </p:pic>
    </p:spTree>
    <p:extLst>
      <p:ext uri="{BB962C8B-B14F-4D97-AF65-F5344CB8AC3E}">
        <p14:creationId xmlns:p14="http://schemas.microsoft.com/office/powerpoint/2010/main" val="719061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71B517-017B-43B0-8D91-AFE0E6193CF2}"/>
              </a:ext>
            </a:extLst>
          </p:cNvPr>
          <p:cNvSpPr>
            <a:spLocks noGrp="1"/>
          </p:cNvSpPr>
          <p:nvPr>
            <p:ph type="body" idx="1"/>
          </p:nvPr>
        </p:nvSpPr>
        <p:spPr>
          <a:xfrm>
            <a:off x="2209799" y="324285"/>
            <a:ext cx="7772400" cy="1500187"/>
          </a:xfrm>
        </p:spPr>
        <p:txBody>
          <a:bodyPr>
            <a:normAutofit/>
          </a:bodyPr>
          <a:lstStyle/>
          <a:p>
            <a:pPr algn="ctr"/>
            <a:r>
              <a:rPr lang="en-US" sz="4400" b="1">
                <a:solidFill>
                  <a:schemeClr val="tx1"/>
                </a:solidFill>
                <a:latin typeface="+mj-lt"/>
              </a:rPr>
              <a:t>Overview of </a:t>
            </a:r>
            <a:r>
              <a:rPr lang="en-US" sz="4400" b="1" i="1">
                <a:solidFill>
                  <a:schemeClr val="tx1"/>
                </a:solidFill>
                <a:latin typeface="+mj-lt"/>
              </a:rPr>
              <a:t>Candida auris</a:t>
            </a:r>
            <a:endParaRPr lang="en-US" sz="4400" b="1">
              <a:solidFill>
                <a:schemeClr val="tx1"/>
              </a:solidFill>
              <a:latin typeface="+mj-lt"/>
            </a:endParaRPr>
          </a:p>
        </p:txBody>
      </p:sp>
      <p:pic>
        <p:nvPicPr>
          <p:cNvPr id="2" name="Picture 1">
            <a:extLst>
              <a:ext uri="{FF2B5EF4-FFF2-40B4-BE49-F238E27FC236}">
                <a16:creationId xmlns:a16="http://schemas.microsoft.com/office/drawing/2014/main" id="{4003787B-114C-4A42-922C-C0099697E228}"/>
              </a:ext>
            </a:extLst>
          </p:cNvPr>
          <p:cNvPicPr>
            <a:picLocks noChangeAspect="1"/>
          </p:cNvPicPr>
          <p:nvPr/>
        </p:nvPicPr>
        <p:blipFill>
          <a:blip r:embed="rId2"/>
          <a:stretch>
            <a:fillRect/>
          </a:stretch>
        </p:blipFill>
        <p:spPr>
          <a:xfrm>
            <a:off x="3910012" y="1074379"/>
            <a:ext cx="4371975" cy="4709242"/>
          </a:xfrm>
          <a:prstGeom prst="rect">
            <a:avLst/>
          </a:prstGeom>
        </p:spPr>
      </p:pic>
    </p:spTree>
    <p:extLst>
      <p:ext uri="{BB962C8B-B14F-4D97-AF65-F5344CB8AC3E}">
        <p14:creationId xmlns:p14="http://schemas.microsoft.com/office/powerpoint/2010/main" val="7490312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71C70-FD57-4DC6-B2F0-D55587C2B454}"/>
              </a:ext>
            </a:extLst>
          </p:cNvPr>
          <p:cNvSpPr>
            <a:spLocks noGrp="1"/>
          </p:cNvSpPr>
          <p:nvPr>
            <p:ph type="title"/>
          </p:nvPr>
        </p:nvSpPr>
        <p:spPr/>
        <p:txBody>
          <a:bodyPr/>
          <a:lstStyle/>
          <a:p>
            <a:r>
              <a:rPr lang="en-US"/>
              <a:t>Environmental Cleaning </a:t>
            </a:r>
          </a:p>
        </p:txBody>
      </p:sp>
      <p:sp>
        <p:nvSpPr>
          <p:cNvPr id="3" name="Content Placeholder 2">
            <a:extLst>
              <a:ext uri="{FF2B5EF4-FFF2-40B4-BE49-F238E27FC236}">
                <a16:creationId xmlns:a16="http://schemas.microsoft.com/office/drawing/2014/main" id="{B18D49AC-885F-4A65-86A5-87D12376AAA1}"/>
              </a:ext>
            </a:extLst>
          </p:cNvPr>
          <p:cNvSpPr>
            <a:spLocks noGrp="1"/>
          </p:cNvSpPr>
          <p:nvPr>
            <p:ph idx="1"/>
          </p:nvPr>
        </p:nvSpPr>
        <p:spPr>
          <a:xfrm>
            <a:off x="838200" y="1467853"/>
            <a:ext cx="5706979" cy="4724401"/>
          </a:xfrm>
        </p:spPr>
        <p:txBody>
          <a:bodyPr/>
          <a:lstStyle/>
          <a:p>
            <a:endParaRPr lang="en-US" sz="3200" i="1"/>
          </a:p>
          <a:p>
            <a:r>
              <a:rPr lang="en-US" sz="3200" i="1"/>
              <a:t>C. auris </a:t>
            </a:r>
            <a:r>
              <a:rPr lang="en-US" sz="3200"/>
              <a:t>can persist on surfaces in healthcare environments.</a:t>
            </a:r>
          </a:p>
          <a:p>
            <a:r>
              <a:rPr lang="en-US" sz="3200"/>
              <a:t>Cultured from multiple locations in rooms, high-touch surfaces, and mobile or reusable equipment.</a:t>
            </a:r>
          </a:p>
          <a:p>
            <a:endParaRPr lang="en-US"/>
          </a:p>
        </p:txBody>
      </p:sp>
      <p:pic>
        <p:nvPicPr>
          <p:cNvPr id="5" name="Picture 4">
            <a:extLst>
              <a:ext uri="{FF2B5EF4-FFF2-40B4-BE49-F238E27FC236}">
                <a16:creationId xmlns:a16="http://schemas.microsoft.com/office/drawing/2014/main" id="{FA87F405-534D-46EA-A45C-80B20ADF09E6}"/>
              </a:ext>
            </a:extLst>
          </p:cNvPr>
          <p:cNvPicPr>
            <a:picLocks noChangeAspect="1"/>
          </p:cNvPicPr>
          <p:nvPr/>
        </p:nvPicPr>
        <p:blipFill>
          <a:blip r:embed="rId3"/>
          <a:stretch>
            <a:fillRect/>
          </a:stretch>
        </p:blipFill>
        <p:spPr>
          <a:xfrm>
            <a:off x="6870975" y="2191946"/>
            <a:ext cx="4739499" cy="3276213"/>
          </a:xfrm>
          <a:prstGeom prst="rect">
            <a:avLst/>
          </a:prstGeom>
        </p:spPr>
      </p:pic>
    </p:spTree>
    <p:extLst>
      <p:ext uri="{BB962C8B-B14F-4D97-AF65-F5344CB8AC3E}">
        <p14:creationId xmlns:p14="http://schemas.microsoft.com/office/powerpoint/2010/main" val="2298922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B6BAF-AA11-412B-A9C4-E14B29E18C09}"/>
              </a:ext>
            </a:extLst>
          </p:cNvPr>
          <p:cNvSpPr>
            <a:spLocks noGrp="1"/>
          </p:cNvSpPr>
          <p:nvPr>
            <p:ph type="title"/>
          </p:nvPr>
        </p:nvSpPr>
        <p:spPr/>
        <p:txBody>
          <a:bodyPr/>
          <a:lstStyle/>
          <a:p>
            <a:r>
              <a:rPr lang="en-US"/>
              <a:t>Appropriate Products</a:t>
            </a:r>
          </a:p>
        </p:txBody>
      </p:sp>
      <p:sp>
        <p:nvSpPr>
          <p:cNvPr id="3" name="Content Placeholder 2">
            <a:extLst>
              <a:ext uri="{FF2B5EF4-FFF2-40B4-BE49-F238E27FC236}">
                <a16:creationId xmlns:a16="http://schemas.microsoft.com/office/drawing/2014/main" id="{D6FED661-E83B-4CF2-9B75-D61D73E63D59}"/>
              </a:ext>
            </a:extLst>
          </p:cNvPr>
          <p:cNvSpPr>
            <a:spLocks noGrp="1"/>
          </p:cNvSpPr>
          <p:nvPr>
            <p:ph idx="1"/>
          </p:nvPr>
        </p:nvSpPr>
        <p:spPr>
          <a:xfrm>
            <a:off x="838200" y="1427749"/>
            <a:ext cx="8229600" cy="4572001"/>
          </a:xfrm>
        </p:spPr>
        <p:txBody>
          <a:bodyPr/>
          <a:lstStyle/>
          <a:p>
            <a:pPr algn="l" rtl="0" fontAlgn="base">
              <a:buFont typeface="Arial" panose="020B0604020202020204" pitchFamily="34" charset="0"/>
              <a:buChar char="•"/>
            </a:pPr>
            <a:endParaRPr lang="en-US" sz="3200" b="0" i="0">
              <a:solidFill>
                <a:srgbClr val="000000"/>
              </a:solidFill>
              <a:effectLst/>
            </a:endParaRPr>
          </a:p>
          <a:p>
            <a:pPr algn="l" rtl="0" fontAlgn="base">
              <a:buFont typeface="Arial" panose="020B0604020202020204" pitchFamily="34" charset="0"/>
              <a:buChar char="•"/>
            </a:pPr>
            <a:r>
              <a:rPr lang="en-US" sz="3200" b="0" i="0">
                <a:solidFill>
                  <a:srgbClr val="000000"/>
                </a:solidFill>
                <a:effectLst/>
              </a:rPr>
              <a:t>Use only products from </a:t>
            </a:r>
            <a:r>
              <a:rPr lang="en-US" sz="3200" b="0" i="0" u="sng" strike="noStrike">
                <a:solidFill>
                  <a:srgbClr val="0070C0"/>
                </a:solidFill>
                <a:effectLst/>
                <a:hlinkClick r:id="rId3"/>
              </a:rPr>
              <a:t>List P</a:t>
            </a:r>
            <a:r>
              <a:rPr lang="en-US" sz="3200" b="0" i="0">
                <a:solidFill>
                  <a:srgbClr val="000000"/>
                </a:solidFill>
                <a:effectLst/>
              </a:rPr>
              <a:t> (those with an EPA registered claim effective against </a:t>
            </a:r>
            <a:r>
              <a:rPr lang="en-US" sz="3200" b="0" i="1">
                <a:solidFill>
                  <a:srgbClr val="000000"/>
                </a:solidFill>
                <a:effectLst/>
              </a:rPr>
              <a:t>C. auris</a:t>
            </a:r>
            <a:r>
              <a:rPr lang="en-US" sz="3200" b="0" i="0">
                <a:solidFill>
                  <a:srgbClr val="000000"/>
                </a:solidFill>
                <a:effectLst/>
              </a:rPr>
              <a:t>). </a:t>
            </a:r>
          </a:p>
          <a:p>
            <a:pPr algn="l" rtl="0" fontAlgn="base">
              <a:buFont typeface="Arial" panose="020B0604020202020204" pitchFamily="34" charset="0"/>
              <a:buChar char="•"/>
            </a:pPr>
            <a:r>
              <a:rPr lang="en-US" sz="3200" b="0" i="0">
                <a:solidFill>
                  <a:srgbClr val="000000"/>
                </a:solidFill>
                <a:effectLst/>
              </a:rPr>
              <a:t>If the products on List P are unavailable, facilities may use an EPA-registered hospital-grade disinfectant effective against </a:t>
            </a:r>
            <a:r>
              <a:rPr lang="en-US" sz="3200" b="0" i="1">
                <a:solidFill>
                  <a:srgbClr val="000000"/>
                </a:solidFill>
                <a:effectLst/>
              </a:rPr>
              <a:t>C. difficile</a:t>
            </a:r>
            <a:r>
              <a:rPr lang="en-US" sz="3200" b="0" i="0">
                <a:solidFill>
                  <a:srgbClr val="000000"/>
                </a:solidFill>
                <a:effectLst/>
              </a:rPr>
              <a:t> spores (</a:t>
            </a:r>
            <a:r>
              <a:rPr lang="en-US" sz="3200" b="0" i="0" u="sng" strike="noStrike">
                <a:solidFill>
                  <a:srgbClr val="075290"/>
                </a:solidFill>
                <a:effectLst/>
                <a:hlinkClick r:id="rId4"/>
              </a:rPr>
              <a:t>List K</a:t>
            </a:r>
            <a:r>
              <a:rPr lang="en-US" sz="3200" b="0" i="0">
                <a:solidFill>
                  <a:srgbClr val="000000"/>
                </a:solidFill>
                <a:effectLst/>
              </a:rPr>
              <a:t>). </a:t>
            </a:r>
          </a:p>
          <a:p>
            <a:endParaRPr lang="en-US"/>
          </a:p>
        </p:txBody>
      </p:sp>
      <p:pic>
        <p:nvPicPr>
          <p:cNvPr id="5" name="Graphic 4" descr="Mop and bucket with solid fill">
            <a:extLst>
              <a:ext uri="{FF2B5EF4-FFF2-40B4-BE49-F238E27FC236}">
                <a16:creationId xmlns:a16="http://schemas.microsoft.com/office/drawing/2014/main" id="{5725367E-229D-4448-B858-A23C8D4BC8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96400" y="2971800"/>
            <a:ext cx="914400" cy="914400"/>
          </a:xfrm>
          <a:prstGeom prst="rect">
            <a:avLst/>
          </a:prstGeom>
        </p:spPr>
      </p:pic>
      <p:pic>
        <p:nvPicPr>
          <p:cNvPr id="7" name="Graphic 6" descr="Soap with solid fill">
            <a:extLst>
              <a:ext uri="{FF2B5EF4-FFF2-40B4-BE49-F238E27FC236}">
                <a16:creationId xmlns:a16="http://schemas.microsoft.com/office/drawing/2014/main" id="{E05C29AA-9425-4668-B41D-43BF64EC402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39400" y="4148637"/>
            <a:ext cx="914400" cy="914400"/>
          </a:xfrm>
          <a:prstGeom prst="rect">
            <a:avLst/>
          </a:prstGeom>
        </p:spPr>
      </p:pic>
      <p:pic>
        <p:nvPicPr>
          <p:cNvPr id="9" name="Graphic 8" descr="Germ with solid fill">
            <a:extLst>
              <a:ext uri="{FF2B5EF4-FFF2-40B4-BE49-F238E27FC236}">
                <a16:creationId xmlns:a16="http://schemas.microsoft.com/office/drawing/2014/main" id="{1F30A6AF-7A8B-4BA5-B604-E6F22446C67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25000" y="1432887"/>
            <a:ext cx="914400" cy="914400"/>
          </a:xfrm>
          <a:prstGeom prst="rect">
            <a:avLst/>
          </a:prstGeom>
        </p:spPr>
      </p:pic>
      <p:pic>
        <p:nvPicPr>
          <p:cNvPr id="11" name="Graphic 10" descr="Immunity with solid fill">
            <a:extLst>
              <a:ext uri="{FF2B5EF4-FFF2-40B4-BE49-F238E27FC236}">
                <a16:creationId xmlns:a16="http://schemas.microsoft.com/office/drawing/2014/main" id="{2BCECC03-C79D-4ADB-B9E4-7EB2E48E7CF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704095" y="2605088"/>
            <a:ext cx="914400" cy="914400"/>
          </a:xfrm>
          <a:prstGeom prst="rect">
            <a:avLst/>
          </a:prstGeom>
        </p:spPr>
      </p:pic>
    </p:spTree>
    <p:extLst>
      <p:ext uri="{BB962C8B-B14F-4D97-AF65-F5344CB8AC3E}">
        <p14:creationId xmlns:p14="http://schemas.microsoft.com/office/powerpoint/2010/main" val="3778448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726A5-98B9-4581-92F3-E65664CF2787}"/>
              </a:ext>
            </a:extLst>
          </p:cNvPr>
          <p:cNvSpPr>
            <a:spLocks noGrp="1"/>
          </p:cNvSpPr>
          <p:nvPr>
            <p:ph type="title"/>
          </p:nvPr>
        </p:nvSpPr>
        <p:spPr/>
        <p:txBody>
          <a:bodyPr/>
          <a:lstStyle/>
          <a:p>
            <a:r>
              <a:rPr lang="en-US"/>
              <a:t>Cleaning Strategies</a:t>
            </a:r>
          </a:p>
        </p:txBody>
      </p:sp>
      <p:sp>
        <p:nvSpPr>
          <p:cNvPr id="3" name="Content Placeholder 2">
            <a:extLst>
              <a:ext uri="{FF2B5EF4-FFF2-40B4-BE49-F238E27FC236}">
                <a16:creationId xmlns:a16="http://schemas.microsoft.com/office/drawing/2014/main" id="{94F17ADA-1C15-46A8-83DC-A477DA3B58D8}"/>
              </a:ext>
            </a:extLst>
          </p:cNvPr>
          <p:cNvSpPr>
            <a:spLocks noGrp="1"/>
          </p:cNvSpPr>
          <p:nvPr>
            <p:ph idx="1"/>
          </p:nvPr>
        </p:nvSpPr>
        <p:spPr>
          <a:xfrm>
            <a:off x="398839" y="1379622"/>
            <a:ext cx="8229600" cy="4648201"/>
          </a:xfrm>
        </p:spPr>
        <p:txBody>
          <a:bodyPr/>
          <a:lstStyle/>
          <a:p>
            <a:endParaRPr lang="en-US"/>
          </a:p>
          <a:p>
            <a:r>
              <a:rPr lang="en-US" sz="3200"/>
              <a:t>Conduct thorough daily and terminal cleaning of rooms and shared equipment. </a:t>
            </a:r>
          </a:p>
          <a:p>
            <a:r>
              <a:rPr lang="en-US" sz="3200"/>
              <a:t>Dedicate shared equipment (e.g., stethoscope) to patients/residents on TBPs.</a:t>
            </a:r>
          </a:p>
          <a:p>
            <a:r>
              <a:rPr lang="en-US" sz="3200"/>
              <a:t>Follow all manufacturer’s directions for use of surface disinfectants (including contact times).</a:t>
            </a:r>
          </a:p>
        </p:txBody>
      </p:sp>
      <p:pic>
        <p:nvPicPr>
          <p:cNvPr id="5" name="Picture 4">
            <a:extLst>
              <a:ext uri="{FF2B5EF4-FFF2-40B4-BE49-F238E27FC236}">
                <a16:creationId xmlns:a16="http://schemas.microsoft.com/office/drawing/2014/main" id="{47B7C292-172F-41D9-AE15-EA209AFFCD5B}"/>
              </a:ext>
            </a:extLst>
          </p:cNvPr>
          <p:cNvPicPr>
            <a:picLocks noChangeAspect="1"/>
          </p:cNvPicPr>
          <p:nvPr/>
        </p:nvPicPr>
        <p:blipFill>
          <a:blip r:embed="rId3"/>
          <a:stretch>
            <a:fillRect/>
          </a:stretch>
        </p:blipFill>
        <p:spPr>
          <a:xfrm>
            <a:off x="9067800" y="311938"/>
            <a:ext cx="2725361" cy="6234123"/>
          </a:xfrm>
          <a:prstGeom prst="rect">
            <a:avLst/>
          </a:prstGeom>
        </p:spPr>
      </p:pic>
    </p:spTree>
    <p:extLst>
      <p:ext uri="{BB962C8B-B14F-4D97-AF65-F5344CB8AC3E}">
        <p14:creationId xmlns:p14="http://schemas.microsoft.com/office/powerpoint/2010/main" val="1595516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B1023-51EA-4D66-B398-8D9F755FA034}"/>
              </a:ext>
            </a:extLst>
          </p:cNvPr>
          <p:cNvSpPr>
            <a:spLocks noGrp="1"/>
          </p:cNvSpPr>
          <p:nvPr>
            <p:ph type="title"/>
          </p:nvPr>
        </p:nvSpPr>
        <p:spPr/>
        <p:txBody>
          <a:bodyPr/>
          <a:lstStyle/>
          <a:p>
            <a:r>
              <a:rPr lang="en-US"/>
              <a:t>Timely Notification of Positives</a:t>
            </a:r>
          </a:p>
        </p:txBody>
      </p:sp>
      <p:sp>
        <p:nvSpPr>
          <p:cNvPr id="3" name="Content Placeholder 2">
            <a:extLst>
              <a:ext uri="{FF2B5EF4-FFF2-40B4-BE49-F238E27FC236}">
                <a16:creationId xmlns:a16="http://schemas.microsoft.com/office/drawing/2014/main" id="{EFDB5BCE-7971-4485-A429-55A9A36DAF4D}"/>
              </a:ext>
            </a:extLst>
          </p:cNvPr>
          <p:cNvSpPr>
            <a:spLocks noGrp="1"/>
          </p:cNvSpPr>
          <p:nvPr>
            <p:ph idx="1"/>
          </p:nvPr>
        </p:nvSpPr>
        <p:spPr>
          <a:xfrm>
            <a:off x="1295400" y="1351548"/>
            <a:ext cx="5334000" cy="5029200"/>
          </a:xfrm>
        </p:spPr>
        <p:txBody>
          <a:bodyPr>
            <a:normAutofit/>
          </a:bodyPr>
          <a:lstStyle/>
          <a:p>
            <a:endParaRPr lang="en-US" sz="3200"/>
          </a:p>
          <a:p>
            <a:r>
              <a:rPr lang="en-US" sz="3200"/>
              <a:t>Laboratories should have timely notification protocols to alert appropriate healthcare personnel of a positive </a:t>
            </a:r>
            <a:r>
              <a:rPr lang="en-US" sz="3200" i="1"/>
              <a:t>C. </a:t>
            </a:r>
            <a:r>
              <a:rPr lang="en-US" sz="3200" i="1" err="1"/>
              <a:t>auris</a:t>
            </a:r>
            <a:r>
              <a:rPr lang="en-US" sz="3200"/>
              <a:t> specimen. </a:t>
            </a:r>
          </a:p>
          <a:p>
            <a:r>
              <a:rPr lang="en-US" sz="3200"/>
              <a:t>Early detection can help limit the spread of </a:t>
            </a:r>
            <a:r>
              <a:rPr lang="en-US" sz="3200" i="1"/>
              <a:t>C. </a:t>
            </a:r>
            <a:r>
              <a:rPr lang="en-US" sz="3200" i="1" err="1"/>
              <a:t>auris</a:t>
            </a:r>
            <a:r>
              <a:rPr lang="en-US" sz="3200"/>
              <a:t>.</a:t>
            </a:r>
          </a:p>
        </p:txBody>
      </p:sp>
      <p:pic>
        <p:nvPicPr>
          <p:cNvPr id="5" name="Picture 4">
            <a:extLst>
              <a:ext uri="{FF2B5EF4-FFF2-40B4-BE49-F238E27FC236}">
                <a16:creationId xmlns:a16="http://schemas.microsoft.com/office/drawing/2014/main" id="{689D7AA4-36C5-4BA8-A077-4493B6B29027}"/>
              </a:ext>
            </a:extLst>
          </p:cNvPr>
          <p:cNvPicPr>
            <a:picLocks noChangeAspect="1"/>
          </p:cNvPicPr>
          <p:nvPr/>
        </p:nvPicPr>
        <p:blipFill>
          <a:blip r:embed="rId3"/>
          <a:stretch>
            <a:fillRect/>
          </a:stretch>
        </p:blipFill>
        <p:spPr>
          <a:xfrm>
            <a:off x="7835074" y="1793990"/>
            <a:ext cx="3759358" cy="3270020"/>
          </a:xfrm>
          <a:prstGeom prst="rect">
            <a:avLst/>
          </a:prstGeom>
        </p:spPr>
      </p:pic>
    </p:spTree>
    <p:extLst>
      <p:ext uri="{BB962C8B-B14F-4D97-AF65-F5344CB8AC3E}">
        <p14:creationId xmlns:p14="http://schemas.microsoft.com/office/powerpoint/2010/main" val="16135563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Microscope with chemical flasks">
            <a:extLst>
              <a:ext uri="{FF2B5EF4-FFF2-40B4-BE49-F238E27FC236}">
                <a16:creationId xmlns:a16="http://schemas.microsoft.com/office/drawing/2014/main" id="{F7F5B00D-14C7-4D4D-87C5-F518D3261A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77901" y="2041737"/>
            <a:ext cx="5257257" cy="5257257"/>
          </a:xfrm>
          <a:prstGeom prst="rect">
            <a:avLst/>
          </a:prstGeom>
        </p:spPr>
      </p:pic>
      <p:sp>
        <p:nvSpPr>
          <p:cNvPr id="2" name="Title 1">
            <a:extLst>
              <a:ext uri="{FF2B5EF4-FFF2-40B4-BE49-F238E27FC236}">
                <a16:creationId xmlns:a16="http://schemas.microsoft.com/office/drawing/2014/main" id="{CA44C403-3FDE-4B76-8D8B-9DD2239AB417}"/>
              </a:ext>
            </a:extLst>
          </p:cNvPr>
          <p:cNvSpPr>
            <a:spLocks noGrp="1"/>
          </p:cNvSpPr>
          <p:nvPr>
            <p:ph type="title"/>
          </p:nvPr>
        </p:nvSpPr>
        <p:spPr/>
        <p:txBody>
          <a:bodyPr/>
          <a:lstStyle/>
          <a:p>
            <a:r>
              <a:rPr lang="en-US"/>
              <a:t>Active Surveillance Testing </a:t>
            </a:r>
          </a:p>
        </p:txBody>
      </p:sp>
      <p:sp>
        <p:nvSpPr>
          <p:cNvPr id="3" name="Content Placeholder 2">
            <a:extLst>
              <a:ext uri="{FF2B5EF4-FFF2-40B4-BE49-F238E27FC236}">
                <a16:creationId xmlns:a16="http://schemas.microsoft.com/office/drawing/2014/main" id="{C59F611A-A62A-4A61-B37F-64E889C1C703}"/>
              </a:ext>
            </a:extLst>
          </p:cNvPr>
          <p:cNvSpPr>
            <a:spLocks noGrp="1"/>
          </p:cNvSpPr>
          <p:nvPr>
            <p:ph idx="1"/>
          </p:nvPr>
        </p:nvSpPr>
        <p:spPr>
          <a:xfrm>
            <a:off x="399300" y="1690688"/>
            <a:ext cx="8229600" cy="4648201"/>
          </a:xfrm>
        </p:spPr>
        <p:txBody>
          <a:bodyPr/>
          <a:lstStyle/>
          <a:p>
            <a:r>
              <a:rPr lang="en-US" sz="3200"/>
              <a:t>Screen high-risk patients and residents at admission.</a:t>
            </a:r>
          </a:p>
          <a:p>
            <a:r>
              <a:rPr lang="en-US" sz="3200"/>
              <a:t>All yeast isolates obtained from a normally sterile site should be identified to the species level.</a:t>
            </a:r>
          </a:p>
          <a:p>
            <a:r>
              <a:rPr lang="en-US" sz="3200"/>
              <a:t>Contact your local health department for information about active surveillance testing for </a:t>
            </a:r>
            <a:r>
              <a:rPr lang="en-US" sz="3200" i="1"/>
              <a:t>C. </a:t>
            </a:r>
            <a:r>
              <a:rPr lang="en-US" sz="3200" i="1" err="1"/>
              <a:t>auris</a:t>
            </a:r>
            <a:r>
              <a:rPr lang="en-US" sz="3200"/>
              <a:t>. </a:t>
            </a:r>
          </a:p>
          <a:p>
            <a:endParaRPr lang="en-US"/>
          </a:p>
        </p:txBody>
      </p:sp>
    </p:spTree>
    <p:extLst>
      <p:ext uri="{BB962C8B-B14F-4D97-AF65-F5344CB8AC3E}">
        <p14:creationId xmlns:p14="http://schemas.microsoft.com/office/powerpoint/2010/main" val="27889295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D7FCA-DD6B-4C7B-8054-E60A7E6DBF20}"/>
              </a:ext>
            </a:extLst>
          </p:cNvPr>
          <p:cNvSpPr>
            <a:spLocks noGrp="1"/>
          </p:cNvSpPr>
          <p:nvPr>
            <p:ph type="title"/>
          </p:nvPr>
        </p:nvSpPr>
        <p:spPr/>
        <p:txBody>
          <a:bodyPr/>
          <a:lstStyle/>
          <a:p>
            <a:r>
              <a:rPr lang="en-US"/>
              <a:t>Screening Contacts</a:t>
            </a:r>
          </a:p>
        </p:txBody>
      </p:sp>
      <p:sp>
        <p:nvSpPr>
          <p:cNvPr id="3" name="Content Placeholder 2">
            <a:extLst>
              <a:ext uri="{FF2B5EF4-FFF2-40B4-BE49-F238E27FC236}">
                <a16:creationId xmlns:a16="http://schemas.microsoft.com/office/drawing/2014/main" id="{B70AB6C3-D56F-4F92-AEB6-C8A14E48A902}"/>
              </a:ext>
            </a:extLst>
          </p:cNvPr>
          <p:cNvSpPr>
            <a:spLocks noGrp="1"/>
          </p:cNvSpPr>
          <p:nvPr>
            <p:ph idx="1"/>
          </p:nvPr>
        </p:nvSpPr>
        <p:spPr>
          <a:xfrm>
            <a:off x="505326" y="1447801"/>
            <a:ext cx="6172202" cy="4648201"/>
          </a:xfrm>
        </p:spPr>
        <p:txBody>
          <a:bodyPr vert="horz" lIns="91440" tIns="45720" rIns="91440" bIns="45720" rtlCol="0" anchor="t">
            <a:normAutofit/>
          </a:bodyPr>
          <a:lstStyle/>
          <a:p>
            <a:endParaRPr lang="en-US"/>
          </a:p>
          <a:p>
            <a:r>
              <a:rPr lang="en-US" sz="3200"/>
              <a:t>Screen when epidemiologic links are found to newly identified </a:t>
            </a:r>
            <a:r>
              <a:rPr lang="en-US" sz="3200" i="1"/>
              <a:t>C. auris </a:t>
            </a:r>
            <a:r>
              <a:rPr lang="en-US" sz="3200"/>
              <a:t>colonization or infections.</a:t>
            </a:r>
          </a:p>
          <a:p>
            <a:r>
              <a:rPr lang="en-US" sz="3200"/>
              <a:t>Coordinate screening with your local health department.</a:t>
            </a:r>
          </a:p>
        </p:txBody>
      </p:sp>
      <p:pic>
        <p:nvPicPr>
          <p:cNvPr id="5" name="Picture 4">
            <a:extLst>
              <a:ext uri="{FF2B5EF4-FFF2-40B4-BE49-F238E27FC236}">
                <a16:creationId xmlns:a16="http://schemas.microsoft.com/office/drawing/2014/main" id="{3ABC6E46-A0D8-407F-8CD4-917E3D050044}"/>
              </a:ext>
            </a:extLst>
          </p:cNvPr>
          <p:cNvPicPr>
            <a:picLocks noChangeAspect="1"/>
          </p:cNvPicPr>
          <p:nvPr/>
        </p:nvPicPr>
        <p:blipFill>
          <a:blip r:embed="rId3"/>
          <a:stretch>
            <a:fillRect/>
          </a:stretch>
        </p:blipFill>
        <p:spPr>
          <a:xfrm>
            <a:off x="7591949" y="1939934"/>
            <a:ext cx="3761851" cy="2978132"/>
          </a:xfrm>
          <a:prstGeom prst="rect">
            <a:avLst/>
          </a:prstGeom>
        </p:spPr>
      </p:pic>
    </p:spTree>
    <p:extLst>
      <p:ext uri="{BB962C8B-B14F-4D97-AF65-F5344CB8AC3E}">
        <p14:creationId xmlns:p14="http://schemas.microsoft.com/office/powerpoint/2010/main" val="9921968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2129E-D60F-4525-AA47-90698B1DA48F}"/>
              </a:ext>
            </a:extLst>
          </p:cNvPr>
          <p:cNvSpPr>
            <a:spLocks noGrp="1"/>
          </p:cNvSpPr>
          <p:nvPr>
            <p:ph type="title"/>
          </p:nvPr>
        </p:nvSpPr>
        <p:spPr/>
        <p:txBody>
          <a:bodyPr/>
          <a:lstStyle/>
          <a:p>
            <a:r>
              <a:rPr lang="en-US"/>
              <a:t>Detect Ongoing Transmission</a:t>
            </a:r>
          </a:p>
        </p:txBody>
      </p:sp>
      <p:sp>
        <p:nvSpPr>
          <p:cNvPr id="3" name="Content Placeholder 2">
            <a:extLst>
              <a:ext uri="{FF2B5EF4-FFF2-40B4-BE49-F238E27FC236}">
                <a16:creationId xmlns:a16="http://schemas.microsoft.com/office/drawing/2014/main" id="{3F0E6F76-4529-493A-95F8-B33A773A96E3}"/>
              </a:ext>
            </a:extLst>
          </p:cNvPr>
          <p:cNvSpPr>
            <a:spLocks noGrp="1"/>
          </p:cNvSpPr>
          <p:nvPr>
            <p:ph idx="1"/>
          </p:nvPr>
        </p:nvSpPr>
        <p:spPr>
          <a:xfrm>
            <a:off x="427121" y="1690688"/>
            <a:ext cx="11337758" cy="4648201"/>
          </a:xfrm>
        </p:spPr>
        <p:txBody>
          <a:bodyPr/>
          <a:lstStyle/>
          <a:p>
            <a:r>
              <a:rPr lang="en-US" sz="3200"/>
              <a:t>Strongly consider more extensive screening if there is evidence or suspicion of ongoing transmission in a facility.</a:t>
            </a:r>
          </a:p>
          <a:p>
            <a:r>
              <a:rPr lang="en-US" sz="3200"/>
              <a:t>Consider doing a point prevalence survey.</a:t>
            </a:r>
          </a:p>
          <a:p>
            <a:r>
              <a:rPr lang="en-US" sz="3200"/>
              <a:t>Coordinate with local health department.</a:t>
            </a:r>
          </a:p>
        </p:txBody>
      </p:sp>
      <p:pic>
        <p:nvPicPr>
          <p:cNvPr id="4" name="Picture 3">
            <a:extLst>
              <a:ext uri="{FF2B5EF4-FFF2-40B4-BE49-F238E27FC236}">
                <a16:creationId xmlns:a16="http://schemas.microsoft.com/office/drawing/2014/main" id="{292E0BF5-46DA-402A-9E21-30F9A81A8412}"/>
              </a:ext>
            </a:extLst>
          </p:cNvPr>
          <p:cNvPicPr>
            <a:picLocks noChangeAspect="1"/>
          </p:cNvPicPr>
          <p:nvPr/>
        </p:nvPicPr>
        <p:blipFill>
          <a:blip r:embed="rId3"/>
          <a:stretch>
            <a:fillRect/>
          </a:stretch>
        </p:blipFill>
        <p:spPr>
          <a:xfrm>
            <a:off x="6096000" y="4183231"/>
            <a:ext cx="6096000" cy="2667000"/>
          </a:xfrm>
          <a:prstGeom prst="rect">
            <a:avLst/>
          </a:prstGeom>
        </p:spPr>
      </p:pic>
    </p:spTree>
    <p:extLst>
      <p:ext uri="{BB962C8B-B14F-4D97-AF65-F5344CB8AC3E}">
        <p14:creationId xmlns:p14="http://schemas.microsoft.com/office/powerpoint/2010/main" val="33671141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23D2D-BA21-48C9-97D0-F914B4857764}"/>
              </a:ext>
            </a:extLst>
          </p:cNvPr>
          <p:cNvSpPr>
            <a:spLocks noGrp="1"/>
          </p:cNvSpPr>
          <p:nvPr>
            <p:ph type="title"/>
          </p:nvPr>
        </p:nvSpPr>
        <p:spPr/>
        <p:txBody>
          <a:bodyPr/>
          <a:lstStyle/>
          <a:p>
            <a:r>
              <a:rPr lang="en-US" sz="3600"/>
              <a:t>Communication of </a:t>
            </a:r>
            <a:r>
              <a:rPr lang="en-US" sz="3600" i="1"/>
              <a:t>C. auris </a:t>
            </a:r>
            <a:r>
              <a:rPr lang="en-US" sz="3600"/>
              <a:t>Status</a:t>
            </a:r>
          </a:p>
        </p:txBody>
      </p:sp>
      <p:sp>
        <p:nvSpPr>
          <p:cNvPr id="3" name="Content Placeholder 2">
            <a:extLst>
              <a:ext uri="{FF2B5EF4-FFF2-40B4-BE49-F238E27FC236}">
                <a16:creationId xmlns:a16="http://schemas.microsoft.com/office/drawing/2014/main" id="{2FD91FD2-B4E1-49B3-B301-3002D2C619DB}"/>
              </a:ext>
            </a:extLst>
          </p:cNvPr>
          <p:cNvSpPr>
            <a:spLocks noGrp="1"/>
          </p:cNvSpPr>
          <p:nvPr>
            <p:ph idx="1"/>
          </p:nvPr>
        </p:nvSpPr>
        <p:spPr>
          <a:xfrm>
            <a:off x="838200" y="1519991"/>
            <a:ext cx="8382000" cy="4648201"/>
          </a:xfrm>
        </p:spPr>
        <p:txBody>
          <a:bodyPr>
            <a:normAutofit/>
          </a:bodyPr>
          <a:lstStyle/>
          <a:p>
            <a:endParaRPr lang="en-US" sz="3200"/>
          </a:p>
          <a:p>
            <a:r>
              <a:rPr lang="en-US" sz="3200"/>
              <a:t>Notify the receiving facility or unit of </a:t>
            </a:r>
            <a:r>
              <a:rPr lang="en-US" sz="3200" i="1"/>
              <a:t>C. auris </a:t>
            </a:r>
            <a:r>
              <a:rPr lang="en-US" sz="3200"/>
              <a:t>infection or colonization status.</a:t>
            </a:r>
          </a:p>
          <a:p>
            <a:r>
              <a:rPr lang="en-US" sz="3200"/>
              <a:t>Include recommended Transmission-Based Precautions. </a:t>
            </a:r>
          </a:p>
          <a:p>
            <a:r>
              <a:rPr lang="en-US" sz="3200" b="0" i="0" u="none" strike="noStrike">
                <a:solidFill>
                  <a:srgbClr val="075290"/>
                </a:solidFill>
                <a:effectLst/>
                <a:hlinkClick r:id="rId3"/>
              </a:rPr>
              <a:t>Interfacility IC Transfer Form</a:t>
            </a:r>
            <a:endParaRPr lang="en-US" sz="3200"/>
          </a:p>
        </p:txBody>
      </p:sp>
      <p:pic>
        <p:nvPicPr>
          <p:cNvPr id="5" name="Picture 4" descr="Two phones with conversation bubbles">
            <a:extLst>
              <a:ext uri="{FF2B5EF4-FFF2-40B4-BE49-F238E27FC236}">
                <a16:creationId xmlns:a16="http://schemas.microsoft.com/office/drawing/2014/main" id="{F2BD5B73-DD05-4B39-A219-26AD2F0156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8652" y="3966077"/>
            <a:ext cx="4111747" cy="2743863"/>
          </a:xfrm>
          <a:prstGeom prst="rect">
            <a:avLst/>
          </a:prstGeom>
        </p:spPr>
      </p:pic>
    </p:spTree>
    <p:extLst>
      <p:ext uri="{BB962C8B-B14F-4D97-AF65-F5344CB8AC3E}">
        <p14:creationId xmlns:p14="http://schemas.microsoft.com/office/powerpoint/2010/main" val="17819180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AD3D-2CC1-4F6F-874D-44BC2007A579}"/>
              </a:ext>
            </a:extLst>
          </p:cNvPr>
          <p:cNvSpPr>
            <a:spLocks noGrp="1"/>
          </p:cNvSpPr>
          <p:nvPr>
            <p:ph type="title"/>
          </p:nvPr>
        </p:nvSpPr>
        <p:spPr/>
        <p:txBody>
          <a:bodyPr/>
          <a:lstStyle/>
          <a:p>
            <a:r>
              <a:rPr lang="en-US"/>
              <a:t>Antimicrobial Stewardship </a:t>
            </a:r>
          </a:p>
        </p:txBody>
      </p:sp>
      <p:sp>
        <p:nvSpPr>
          <p:cNvPr id="3" name="Content Placeholder 2">
            <a:extLst>
              <a:ext uri="{FF2B5EF4-FFF2-40B4-BE49-F238E27FC236}">
                <a16:creationId xmlns:a16="http://schemas.microsoft.com/office/drawing/2014/main" id="{E2B05432-63D5-4A6E-B48C-D6874AD60E27}"/>
              </a:ext>
            </a:extLst>
          </p:cNvPr>
          <p:cNvSpPr>
            <a:spLocks noGrp="1"/>
          </p:cNvSpPr>
          <p:nvPr>
            <p:ph idx="1"/>
          </p:nvPr>
        </p:nvSpPr>
        <p:spPr>
          <a:xfrm>
            <a:off x="252663" y="1167063"/>
            <a:ext cx="10515600" cy="2261937"/>
          </a:xfrm>
        </p:spPr>
        <p:txBody>
          <a:bodyPr vert="horz" lIns="91440" tIns="45720" rIns="91440" bIns="45720" rtlCol="0" anchor="t">
            <a:normAutofit/>
          </a:bodyPr>
          <a:lstStyle/>
          <a:p>
            <a:pPr marL="0" indent="0">
              <a:buNone/>
            </a:pPr>
            <a:endParaRPr lang="en-US" sz="3200">
              <a:cs typeface="Calibri" panose="020F0502020204030204"/>
            </a:endParaRPr>
          </a:p>
          <a:p>
            <a:r>
              <a:rPr lang="en-US" sz="3200"/>
              <a:t>Ensure that antimicrobials are used for appropriate durations.</a:t>
            </a:r>
          </a:p>
          <a:p>
            <a:r>
              <a:rPr lang="en-US" sz="3200"/>
              <a:t>Use the narrowest spectrum antimicrobial available.</a:t>
            </a:r>
          </a:p>
          <a:p>
            <a:endParaRPr lang="en-US"/>
          </a:p>
        </p:txBody>
      </p:sp>
      <p:pic>
        <p:nvPicPr>
          <p:cNvPr id="4" name="Picture 4">
            <a:extLst>
              <a:ext uri="{FF2B5EF4-FFF2-40B4-BE49-F238E27FC236}">
                <a16:creationId xmlns:a16="http://schemas.microsoft.com/office/drawing/2014/main" id="{3DAC608C-D600-9F66-4842-B72D17A58769}"/>
              </a:ext>
            </a:extLst>
          </p:cNvPr>
          <p:cNvPicPr>
            <a:picLocks noChangeAspect="1"/>
          </p:cNvPicPr>
          <p:nvPr/>
        </p:nvPicPr>
        <p:blipFill>
          <a:blip r:embed="rId3"/>
          <a:stretch>
            <a:fillRect/>
          </a:stretch>
        </p:blipFill>
        <p:spPr>
          <a:xfrm>
            <a:off x="5510463" y="3730451"/>
            <a:ext cx="6676988" cy="3111998"/>
          </a:xfrm>
          <a:prstGeom prst="rect">
            <a:avLst/>
          </a:prstGeom>
        </p:spPr>
      </p:pic>
    </p:spTree>
    <p:extLst>
      <p:ext uri="{BB962C8B-B14F-4D97-AF65-F5344CB8AC3E}">
        <p14:creationId xmlns:p14="http://schemas.microsoft.com/office/powerpoint/2010/main" val="6975207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CE477D7-53A6-38ED-BA3E-A57E6D41486C}"/>
              </a:ext>
            </a:extLst>
          </p:cNvPr>
          <p:cNvPicPr>
            <a:picLocks noChangeAspect="1"/>
          </p:cNvPicPr>
          <p:nvPr/>
        </p:nvPicPr>
        <p:blipFill>
          <a:blip r:embed="rId3"/>
          <a:stretch>
            <a:fillRect/>
          </a:stretch>
        </p:blipFill>
        <p:spPr>
          <a:xfrm>
            <a:off x="7755606" y="1027906"/>
            <a:ext cx="1916906" cy="5193506"/>
          </a:xfrm>
          <a:prstGeom prst="rect">
            <a:avLst/>
          </a:prstGeom>
        </p:spPr>
      </p:pic>
      <p:sp>
        <p:nvSpPr>
          <p:cNvPr id="3" name="Title 2">
            <a:extLst>
              <a:ext uri="{FF2B5EF4-FFF2-40B4-BE49-F238E27FC236}">
                <a16:creationId xmlns:a16="http://schemas.microsoft.com/office/drawing/2014/main" id="{8C71006D-83A7-AC90-464B-4EEC6CE1E3A6}"/>
              </a:ext>
            </a:extLst>
          </p:cNvPr>
          <p:cNvSpPr>
            <a:spLocks noGrp="1"/>
          </p:cNvSpPr>
          <p:nvPr>
            <p:ph type="title"/>
          </p:nvPr>
        </p:nvSpPr>
        <p:spPr/>
        <p:txBody>
          <a:bodyPr>
            <a:normAutofit fontScale="90000"/>
          </a:bodyPr>
          <a:lstStyle/>
          <a:p>
            <a:r>
              <a:rPr lang="fr-FR" sz="4400" b="1" err="1">
                <a:solidFill>
                  <a:schemeClr val="tx1"/>
                </a:solidFill>
                <a:latin typeface="+mj-lt"/>
              </a:rPr>
              <a:t>Summary</a:t>
            </a:r>
            <a:r>
              <a:rPr lang="fr-FR" sz="4400" b="1">
                <a:solidFill>
                  <a:schemeClr val="tx1"/>
                </a:solidFill>
                <a:latin typeface="+mj-lt"/>
              </a:rPr>
              <a:t> of </a:t>
            </a:r>
            <a:r>
              <a:rPr lang="fr-FR" sz="4400" b="1" err="1">
                <a:solidFill>
                  <a:schemeClr val="tx1"/>
                </a:solidFill>
                <a:latin typeface="+mj-lt"/>
              </a:rPr>
              <a:t>Recommendations</a:t>
            </a:r>
            <a:r>
              <a:rPr lang="fr-FR" sz="4400" b="1">
                <a:solidFill>
                  <a:schemeClr val="tx1"/>
                </a:solidFill>
                <a:latin typeface="+mj-lt"/>
              </a:rPr>
              <a:t> for </a:t>
            </a:r>
            <a:r>
              <a:rPr lang="fr-FR" sz="4400" b="1" i="1">
                <a:solidFill>
                  <a:schemeClr val="tx1"/>
                </a:solidFill>
                <a:latin typeface="+mj-lt"/>
              </a:rPr>
              <a:t>Candida auris</a:t>
            </a:r>
            <a:r>
              <a:rPr lang="fr-FR" sz="4400" b="1">
                <a:solidFill>
                  <a:schemeClr val="tx1"/>
                </a:solidFill>
                <a:latin typeface="+mj-lt"/>
              </a:rPr>
              <a:t> </a:t>
            </a:r>
            <a:r>
              <a:rPr lang="fr-FR" sz="4400" b="1" err="1">
                <a:solidFill>
                  <a:schemeClr val="tx1"/>
                </a:solidFill>
                <a:latin typeface="+mj-lt"/>
              </a:rPr>
              <a:t>Containment</a:t>
            </a:r>
            <a:r>
              <a:rPr lang="fr-FR" sz="4400" b="1">
                <a:solidFill>
                  <a:schemeClr val="tx1"/>
                </a:solidFill>
                <a:latin typeface="+mj-lt"/>
              </a:rPr>
              <a:t> &amp; Prevention</a:t>
            </a:r>
            <a:br>
              <a:rPr lang="en-US" sz="4400" b="1">
                <a:solidFill>
                  <a:schemeClr val="tx1"/>
                </a:solidFill>
                <a:latin typeface="+mj-lt"/>
              </a:rPr>
            </a:br>
            <a:endParaRPr lang="en-US"/>
          </a:p>
        </p:txBody>
      </p:sp>
      <p:sp>
        <p:nvSpPr>
          <p:cNvPr id="5" name="Text Placeholder 4">
            <a:extLst>
              <a:ext uri="{FF2B5EF4-FFF2-40B4-BE49-F238E27FC236}">
                <a16:creationId xmlns:a16="http://schemas.microsoft.com/office/drawing/2014/main" id="{5C1EE7A0-4722-41CE-BD09-C136B5A5DDCD}"/>
              </a:ext>
            </a:extLst>
          </p:cNvPr>
          <p:cNvSpPr>
            <a:spLocks noGrp="1"/>
          </p:cNvSpPr>
          <p:nvPr>
            <p:ph sz="half" idx="1"/>
          </p:nvPr>
        </p:nvSpPr>
        <p:spPr/>
        <p:txBody>
          <a:bodyPr>
            <a:normAutofit/>
          </a:bodyPr>
          <a:lstStyle/>
          <a:p>
            <a:r>
              <a:rPr lang="en-US" sz="3200">
                <a:solidFill>
                  <a:schemeClr val="tx1"/>
                </a:solidFill>
              </a:rPr>
              <a:t>Follow standard hand hygiene practices</a:t>
            </a:r>
          </a:p>
          <a:p>
            <a:r>
              <a:rPr lang="en-US" sz="3200"/>
              <a:t>Use EPA registered disinfectants (List P)</a:t>
            </a:r>
          </a:p>
          <a:p>
            <a:r>
              <a:rPr lang="en-US" sz="3200">
                <a:solidFill>
                  <a:schemeClr val="tx1"/>
                </a:solidFill>
              </a:rPr>
              <a:t>Use appropriate PPE, such as gown and gloves when applicable </a:t>
            </a:r>
          </a:p>
        </p:txBody>
      </p:sp>
    </p:spTree>
    <p:extLst>
      <p:ext uri="{BB962C8B-B14F-4D97-AF65-F5344CB8AC3E}">
        <p14:creationId xmlns:p14="http://schemas.microsoft.com/office/powerpoint/2010/main" val="196923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C6659-464F-4452-9351-B02D48AE57BE}"/>
              </a:ext>
            </a:extLst>
          </p:cNvPr>
          <p:cNvSpPr>
            <a:spLocks noGrp="1"/>
          </p:cNvSpPr>
          <p:nvPr>
            <p:ph type="title"/>
          </p:nvPr>
        </p:nvSpPr>
        <p:spPr/>
        <p:txBody>
          <a:bodyPr/>
          <a:lstStyle/>
          <a:p>
            <a:r>
              <a:rPr lang="en-US"/>
              <a:t>What is </a:t>
            </a:r>
            <a:r>
              <a:rPr lang="en-US" i="1"/>
              <a:t>Candida auris</a:t>
            </a:r>
            <a:r>
              <a:rPr lang="en-US"/>
              <a:t>?</a:t>
            </a:r>
          </a:p>
        </p:txBody>
      </p:sp>
      <p:sp>
        <p:nvSpPr>
          <p:cNvPr id="3" name="Content Placeholder 2">
            <a:extLst>
              <a:ext uri="{FF2B5EF4-FFF2-40B4-BE49-F238E27FC236}">
                <a16:creationId xmlns:a16="http://schemas.microsoft.com/office/drawing/2014/main" id="{63B45928-F594-40E5-B5FF-DB11C33AA7CC}"/>
              </a:ext>
            </a:extLst>
          </p:cNvPr>
          <p:cNvSpPr>
            <a:spLocks noGrp="1"/>
          </p:cNvSpPr>
          <p:nvPr>
            <p:ph idx="1"/>
          </p:nvPr>
        </p:nvSpPr>
        <p:spPr>
          <a:xfrm>
            <a:off x="986589" y="1295400"/>
            <a:ext cx="9901989" cy="5257800"/>
          </a:xfrm>
        </p:spPr>
        <p:txBody>
          <a:bodyPr>
            <a:normAutofit/>
          </a:bodyPr>
          <a:lstStyle/>
          <a:p>
            <a:endParaRPr lang="en-US" sz="3200" i="1"/>
          </a:p>
          <a:p>
            <a:r>
              <a:rPr lang="en-US" sz="3200" i="1"/>
              <a:t>Candida auris </a:t>
            </a:r>
            <a:r>
              <a:rPr lang="en-US" sz="3200"/>
              <a:t>(also written as </a:t>
            </a:r>
            <a:r>
              <a:rPr lang="en-US" sz="3200" i="1"/>
              <a:t>C. auris</a:t>
            </a:r>
            <a:r>
              <a:rPr lang="en-US" sz="3200"/>
              <a:t>) is a fungus that causes severe infections. </a:t>
            </a:r>
          </a:p>
          <a:p>
            <a:r>
              <a:rPr lang="en-US" sz="3200" i="1"/>
              <a:t>C. auris </a:t>
            </a:r>
            <a:r>
              <a:rPr lang="en-US" sz="3200"/>
              <a:t>was first identified in 2009 in Japan. </a:t>
            </a:r>
          </a:p>
          <a:p>
            <a:r>
              <a:rPr lang="en-US" sz="3200"/>
              <a:t>First reported in the United States in 2016.</a:t>
            </a:r>
          </a:p>
        </p:txBody>
      </p:sp>
    </p:spTree>
    <p:extLst>
      <p:ext uri="{BB962C8B-B14F-4D97-AF65-F5344CB8AC3E}">
        <p14:creationId xmlns:p14="http://schemas.microsoft.com/office/powerpoint/2010/main" val="4408693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F82D3-5E9E-4EAF-BC3A-66350F7D0733}"/>
              </a:ext>
            </a:extLst>
          </p:cNvPr>
          <p:cNvSpPr>
            <a:spLocks noGrp="1"/>
          </p:cNvSpPr>
          <p:nvPr>
            <p:ph type="title"/>
          </p:nvPr>
        </p:nvSpPr>
        <p:spPr/>
        <p:txBody>
          <a:bodyPr/>
          <a:lstStyle/>
          <a:p>
            <a:r>
              <a:rPr lang="en-US"/>
              <a:t>All Facilities and Providers</a:t>
            </a:r>
          </a:p>
        </p:txBody>
      </p:sp>
      <p:sp>
        <p:nvSpPr>
          <p:cNvPr id="3" name="Content Placeholder 2">
            <a:extLst>
              <a:ext uri="{FF2B5EF4-FFF2-40B4-BE49-F238E27FC236}">
                <a16:creationId xmlns:a16="http://schemas.microsoft.com/office/drawing/2014/main" id="{1D4C251D-6CEF-4203-8F7E-DF2B3092E482}"/>
              </a:ext>
            </a:extLst>
          </p:cNvPr>
          <p:cNvSpPr>
            <a:spLocks noGrp="1"/>
          </p:cNvSpPr>
          <p:nvPr>
            <p:ph idx="1"/>
          </p:nvPr>
        </p:nvSpPr>
        <p:spPr>
          <a:xfrm>
            <a:off x="838200" y="1548064"/>
            <a:ext cx="6172200" cy="4572001"/>
          </a:xfrm>
        </p:spPr>
        <p:txBody>
          <a:bodyPr>
            <a:normAutofit/>
          </a:bodyPr>
          <a:lstStyle/>
          <a:p>
            <a:r>
              <a:rPr lang="en-US" sz="3200"/>
              <a:t>Prepare for </a:t>
            </a:r>
            <a:r>
              <a:rPr lang="en-US" sz="3200" i="1"/>
              <a:t>C. auris </a:t>
            </a:r>
            <a:r>
              <a:rPr lang="en-US" sz="3200"/>
              <a:t>in your facility.</a:t>
            </a:r>
          </a:p>
          <a:p>
            <a:r>
              <a:rPr lang="en-US" sz="3200"/>
              <a:t>Begin surveillance. </a:t>
            </a:r>
          </a:p>
          <a:p>
            <a:r>
              <a:rPr lang="en-US" sz="3200"/>
              <a:t>Establish a protocol for prompt notification when </a:t>
            </a:r>
            <a:r>
              <a:rPr lang="en-US" sz="3200" i="1"/>
              <a:t>C. auris </a:t>
            </a:r>
            <a:r>
              <a:rPr lang="en-US" sz="3200"/>
              <a:t>is suspected.</a:t>
            </a:r>
          </a:p>
          <a:p>
            <a:r>
              <a:rPr lang="en-US" sz="3200"/>
              <a:t>Have a response plan. </a:t>
            </a:r>
          </a:p>
          <a:p>
            <a:r>
              <a:rPr lang="en-US" sz="3200"/>
              <a:t>Education for all stakeholders.</a:t>
            </a:r>
          </a:p>
        </p:txBody>
      </p:sp>
    </p:spTree>
    <p:extLst>
      <p:ext uri="{BB962C8B-B14F-4D97-AF65-F5344CB8AC3E}">
        <p14:creationId xmlns:p14="http://schemas.microsoft.com/office/powerpoint/2010/main" val="20863457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D07CE-F21B-4CCD-88D4-587CD7080036}"/>
              </a:ext>
            </a:extLst>
          </p:cNvPr>
          <p:cNvSpPr>
            <a:spLocks noGrp="1"/>
          </p:cNvSpPr>
          <p:nvPr>
            <p:ph type="title"/>
          </p:nvPr>
        </p:nvSpPr>
        <p:spPr/>
        <p:txBody>
          <a:bodyPr/>
          <a:lstStyle/>
          <a:p>
            <a:r>
              <a:rPr lang="en-US"/>
              <a:t>All Facilities and Providers</a:t>
            </a:r>
            <a:endParaRPr lang="en-US" i="1"/>
          </a:p>
        </p:txBody>
      </p:sp>
      <p:sp>
        <p:nvSpPr>
          <p:cNvPr id="3" name="Content Placeholder 2">
            <a:extLst>
              <a:ext uri="{FF2B5EF4-FFF2-40B4-BE49-F238E27FC236}">
                <a16:creationId xmlns:a16="http://schemas.microsoft.com/office/drawing/2014/main" id="{CC242F49-0A7C-4366-9263-E68EF09DDAD5}"/>
              </a:ext>
            </a:extLst>
          </p:cNvPr>
          <p:cNvSpPr>
            <a:spLocks noGrp="1"/>
          </p:cNvSpPr>
          <p:nvPr>
            <p:ph idx="1"/>
          </p:nvPr>
        </p:nvSpPr>
        <p:spPr>
          <a:xfrm>
            <a:off x="838200" y="1400783"/>
            <a:ext cx="8229600" cy="4463291"/>
          </a:xfrm>
        </p:spPr>
        <p:txBody>
          <a:bodyPr>
            <a:normAutofit/>
          </a:bodyPr>
          <a:lstStyle/>
          <a:p>
            <a:endParaRPr lang="en-US" sz="3200"/>
          </a:p>
          <a:p>
            <a:r>
              <a:rPr lang="en-US" sz="3200"/>
              <a:t>Develop and maintain </a:t>
            </a:r>
            <a:r>
              <a:rPr lang="en-US" sz="3200" i="1"/>
              <a:t>C. auris </a:t>
            </a:r>
            <a:r>
              <a:rPr lang="en-US" sz="3200"/>
              <a:t>containment measures.</a:t>
            </a:r>
          </a:p>
          <a:p>
            <a:r>
              <a:rPr lang="en-US" sz="3200"/>
              <a:t>Maintain vigilance.</a:t>
            </a:r>
          </a:p>
          <a:p>
            <a:r>
              <a:rPr lang="en-US" sz="3200"/>
              <a:t>Evaluate prevention measures.</a:t>
            </a:r>
          </a:p>
          <a:p>
            <a:r>
              <a:rPr lang="en-US" sz="3200"/>
              <a:t>Contact local public health jurisdiction prior to admitting a patient known or suspected to be colonized or infected with </a:t>
            </a:r>
            <a:r>
              <a:rPr lang="en-US" sz="3200" i="1"/>
              <a:t>C. auris</a:t>
            </a:r>
            <a:r>
              <a:rPr lang="en-US" sz="3200"/>
              <a:t>.</a:t>
            </a:r>
          </a:p>
        </p:txBody>
      </p:sp>
    </p:spTree>
    <p:extLst>
      <p:ext uri="{BB962C8B-B14F-4D97-AF65-F5344CB8AC3E}">
        <p14:creationId xmlns:p14="http://schemas.microsoft.com/office/powerpoint/2010/main" val="7595262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6F6ED-921E-4DAC-BCAC-2D93F47D33F8}"/>
              </a:ext>
            </a:extLst>
          </p:cNvPr>
          <p:cNvSpPr>
            <a:spLocks noGrp="1"/>
          </p:cNvSpPr>
          <p:nvPr>
            <p:ph type="title"/>
          </p:nvPr>
        </p:nvSpPr>
        <p:spPr/>
        <p:txBody>
          <a:bodyPr/>
          <a:lstStyle/>
          <a:p>
            <a:r>
              <a:rPr lang="en-US"/>
              <a:t>Facilities with </a:t>
            </a:r>
            <a:r>
              <a:rPr lang="en-US" i="1"/>
              <a:t>C. auris </a:t>
            </a:r>
            <a:r>
              <a:rPr lang="en-US"/>
              <a:t>cases</a:t>
            </a:r>
          </a:p>
        </p:txBody>
      </p:sp>
      <p:sp>
        <p:nvSpPr>
          <p:cNvPr id="3" name="Content Placeholder 2">
            <a:extLst>
              <a:ext uri="{FF2B5EF4-FFF2-40B4-BE49-F238E27FC236}">
                <a16:creationId xmlns:a16="http://schemas.microsoft.com/office/drawing/2014/main" id="{FA9AE684-7254-4E76-9F89-FFDCED43EAEC}"/>
              </a:ext>
            </a:extLst>
          </p:cNvPr>
          <p:cNvSpPr>
            <a:spLocks noGrp="1"/>
          </p:cNvSpPr>
          <p:nvPr>
            <p:ph idx="1"/>
          </p:nvPr>
        </p:nvSpPr>
        <p:spPr>
          <a:xfrm>
            <a:off x="838200" y="1528012"/>
            <a:ext cx="8229600" cy="4724401"/>
          </a:xfrm>
        </p:spPr>
        <p:txBody>
          <a:bodyPr>
            <a:normAutofit/>
          </a:bodyPr>
          <a:lstStyle/>
          <a:p>
            <a:endParaRPr lang="en-US" sz="3200"/>
          </a:p>
          <a:p>
            <a:r>
              <a:rPr lang="en-US" sz="3200"/>
              <a:t>Review environmental health practices for effectiveness against </a:t>
            </a:r>
            <a:r>
              <a:rPr lang="en-US" sz="3200" i="1"/>
              <a:t>C. auris.</a:t>
            </a:r>
          </a:p>
          <a:p>
            <a:r>
              <a:rPr lang="en-US" sz="3200"/>
              <a:t>Increase audits for hand hygiene, personal protective equipment (PPE) use and environmental cleaning.</a:t>
            </a:r>
          </a:p>
          <a:p>
            <a:r>
              <a:rPr lang="en-US" sz="3200"/>
              <a:t>Coordinate transfers and admissions of </a:t>
            </a:r>
            <a:r>
              <a:rPr lang="en-US" sz="3200" i="1"/>
              <a:t>C. auris</a:t>
            </a:r>
            <a:r>
              <a:rPr lang="en-US" sz="3200"/>
              <a:t> cases with local public health.</a:t>
            </a:r>
          </a:p>
        </p:txBody>
      </p:sp>
    </p:spTree>
    <p:extLst>
      <p:ext uri="{BB962C8B-B14F-4D97-AF65-F5344CB8AC3E}">
        <p14:creationId xmlns:p14="http://schemas.microsoft.com/office/powerpoint/2010/main" val="22217539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06C7E-31EC-46FD-AFB2-8FA29BC626D8}"/>
              </a:ext>
            </a:extLst>
          </p:cNvPr>
          <p:cNvSpPr>
            <a:spLocks noGrp="1"/>
          </p:cNvSpPr>
          <p:nvPr>
            <p:ph type="title"/>
          </p:nvPr>
        </p:nvSpPr>
        <p:spPr/>
        <p:txBody>
          <a:bodyPr/>
          <a:lstStyle/>
          <a:p>
            <a:r>
              <a:rPr lang="en-US"/>
              <a:t>Resources</a:t>
            </a:r>
          </a:p>
        </p:txBody>
      </p:sp>
      <p:sp>
        <p:nvSpPr>
          <p:cNvPr id="3" name="Content Placeholder 2">
            <a:extLst>
              <a:ext uri="{FF2B5EF4-FFF2-40B4-BE49-F238E27FC236}">
                <a16:creationId xmlns:a16="http://schemas.microsoft.com/office/drawing/2014/main" id="{184A7E9E-B868-4A8B-93FE-ED1FCABD2B4B}"/>
              </a:ext>
            </a:extLst>
          </p:cNvPr>
          <p:cNvSpPr>
            <a:spLocks noGrp="1"/>
          </p:cNvSpPr>
          <p:nvPr>
            <p:ph idx="1"/>
          </p:nvPr>
        </p:nvSpPr>
        <p:spPr>
          <a:xfrm>
            <a:off x="838200" y="1690688"/>
            <a:ext cx="9372600" cy="4267200"/>
          </a:xfrm>
        </p:spPr>
        <p:txBody>
          <a:bodyPr>
            <a:noAutofit/>
          </a:bodyPr>
          <a:lstStyle/>
          <a:p>
            <a:r>
              <a:rPr lang="en-US" sz="3200" u="sng">
                <a:solidFill>
                  <a:srgbClr val="1A0DAB"/>
                </a:solidFill>
                <a:hlinkClick r:id="rId2"/>
              </a:rPr>
              <a:t>Healthcare Facility Toolkit for Response to </a:t>
            </a:r>
            <a:r>
              <a:rPr lang="en-US" sz="3200" i="1" u="sng">
                <a:solidFill>
                  <a:srgbClr val="1A0DAB"/>
                </a:solidFill>
                <a:hlinkClick r:id="rId2"/>
              </a:rPr>
              <a:t>Candida auris</a:t>
            </a:r>
          </a:p>
          <a:p>
            <a:r>
              <a:rPr lang="en-US" sz="3200" u="sng">
                <a:solidFill>
                  <a:srgbClr val="1A0DAB"/>
                </a:solidFill>
                <a:hlinkClick r:id="rId3"/>
              </a:rPr>
              <a:t>Infection Prevention and Control for </a:t>
            </a:r>
            <a:r>
              <a:rPr lang="en-US" sz="3200" i="1" u="sng">
                <a:solidFill>
                  <a:srgbClr val="1A0DAB"/>
                </a:solidFill>
                <a:hlinkClick r:id="rId3"/>
              </a:rPr>
              <a:t>Candida auris</a:t>
            </a:r>
            <a:endParaRPr lang="en-US" sz="3200" i="1" u="sng">
              <a:solidFill>
                <a:srgbClr val="1A0DAB"/>
              </a:solidFill>
            </a:endParaRPr>
          </a:p>
          <a:p>
            <a:r>
              <a:rPr lang="en-US" sz="3200" u="sng">
                <a:solidFill>
                  <a:srgbClr val="1A0DAB"/>
                </a:solidFill>
                <a:hlinkClick r:id="rId4"/>
              </a:rPr>
              <a:t>Interim Guidance for a Public Health Response to Contain Novel or Targeted Multidrug-resistant Organisms (MDROs)</a:t>
            </a:r>
            <a:endParaRPr lang="en-US" sz="3200" u="sng">
              <a:solidFill>
                <a:srgbClr val="1A0DAB"/>
              </a:solidFill>
            </a:endParaRPr>
          </a:p>
          <a:p>
            <a:r>
              <a:rPr lang="en-US" sz="3200" u="sng">
                <a:solidFill>
                  <a:srgbClr val="1A0DAB"/>
                </a:solidFill>
                <a:hlinkClick r:id="rId5"/>
              </a:rPr>
              <a:t>Containment Strategy Guidelines</a:t>
            </a:r>
            <a:endParaRPr lang="en-US" sz="3200" u="sng">
              <a:solidFill>
                <a:srgbClr val="1A0DAB"/>
              </a:solidFill>
            </a:endParaRPr>
          </a:p>
          <a:p>
            <a:r>
              <a:rPr lang="en-US" sz="3200" u="sng">
                <a:solidFill>
                  <a:srgbClr val="1A0DAB"/>
                </a:solidFill>
                <a:hlinkClick r:id="rId6"/>
              </a:rPr>
              <a:t>HAIP/AS program website </a:t>
            </a:r>
            <a:endParaRPr lang="en-US" sz="3200" u="sng">
              <a:solidFill>
                <a:srgbClr val="1A0DAB"/>
              </a:solidFill>
              <a:hlinkClick r:id="rId7"/>
            </a:endParaRPr>
          </a:p>
        </p:txBody>
      </p:sp>
    </p:spTree>
    <p:extLst>
      <p:ext uri="{BB962C8B-B14F-4D97-AF65-F5344CB8AC3E}">
        <p14:creationId xmlns:p14="http://schemas.microsoft.com/office/powerpoint/2010/main" val="15182336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1141B-33D2-4668-B9EF-EFE206980674}"/>
              </a:ext>
            </a:extLst>
          </p:cNvPr>
          <p:cNvSpPr>
            <a:spLocks noGrp="1"/>
          </p:cNvSpPr>
          <p:nvPr>
            <p:ph type="title"/>
          </p:nvPr>
        </p:nvSpPr>
        <p:spPr>
          <a:xfrm>
            <a:off x="868326" y="500062"/>
            <a:ext cx="10515600" cy="1325563"/>
          </a:xfrm>
        </p:spPr>
        <p:txBody>
          <a:bodyPr/>
          <a:lstStyle/>
          <a:p>
            <a:r>
              <a:rPr lang="en-US"/>
              <a:t>Fact Sheets</a:t>
            </a:r>
          </a:p>
        </p:txBody>
      </p:sp>
      <p:sp>
        <p:nvSpPr>
          <p:cNvPr id="3" name="Content Placeholder 2">
            <a:extLst>
              <a:ext uri="{FF2B5EF4-FFF2-40B4-BE49-F238E27FC236}">
                <a16:creationId xmlns:a16="http://schemas.microsoft.com/office/drawing/2014/main" id="{4864F507-3A4F-444B-B39D-069767E7144C}"/>
              </a:ext>
            </a:extLst>
          </p:cNvPr>
          <p:cNvSpPr>
            <a:spLocks noGrp="1"/>
          </p:cNvSpPr>
          <p:nvPr>
            <p:ph idx="1"/>
          </p:nvPr>
        </p:nvSpPr>
        <p:spPr/>
        <p:txBody>
          <a:bodyPr>
            <a:normAutofit fontScale="92500" lnSpcReduction="20000"/>
          </a:bodyPr>
          <a:lstStyle/>
          <a:p>
            <a:r>
              <a:rPr lang="en-US" sz="3200">
                <a:solidFill>
                  <a:srgbClr val="075290"/>
                </a:solidFill>
                <a:hlinkClick r:id="rId2"/>
              </a:rPr>
              <a:t>Drug-Resistant </a:t>
            </a:r>
            <a:r>
              <a:rPr lang="en-US" sz="3200" i="1">
                <a:solidFill>
                  <a:srgbClr val="075290"/>
                </a:solidFill>
                <a:hlinkClick r:id="rId2"/>
              </a:rPr>
              <a:t>Candida</a:t>
            </a:r>
            <a:r>
              <a:rPr lang="en-US" sz="3200">
                <a:solidFill>
                  <a:srgbClr val="075290"/>
                </a:solidFill>
                <a:hlinkClick r:id="rId2"/>
              </a:rPr>
              <a:t> Species </a:t>
            </a:r>
            <a:endParaRPr lang="en-US" sz="3200">
              <a:solidFill>
                <a:srgbClr val="075290"/>
              </a:solidFill>
            </a:endParaRPr>
          </a:p>
          <a:p>
            <a:r>
              <a:rPr lang="en-US" sz="3200">
                <a:solidFill>
                  <a:srgbClr val="075290"/>
                </a:solidFill>
                <a:hlinkClick r:id="rId3"/>
              </a:rPr>
              <a:t>Drug-Resistant </a:t>
            </a:r>
            <a:r>
              <a:rPr lang="en-US" sz="3200" i="1">
                <a:solidFill>
                  <a:srgbClr val="075290"/>
                </a:solidFill>
                <a:hlinkClick r:id="rId3"/>
              </a:rPr>
              <a:t>Candida auris</a:t>
            </a:r>
            <a:r>
              <a:rPr lang="en-US" sz="3200">
                <a:solidFill>
                  <a:srgbClr val="075290"/>
                </a:solidFill>
                <a:hlinkClick r:id="rId3"/>
              </a:rPr>
              <a:t> </a:t>
            </a:r>
            <a:endParaRPr lang="en-US" sz="3200">
              <a:solidFill>
                <a:srgbClr val="075290"/>
              </a:solidFill>
            </a:endParaRPr>
          </a:p>
          <a:p>
            <a:r>
              <a:rPr lang="en-US" sz="3200" i="1">
                <a:hlinkClick r:id="rId4"/>
              </a:rPr>
              <a:t>Candida auris</a:t>
            </a:r>
            <a:r>
              <a:rPr lang="en-US" sz="3200">
                <a:hlinkClick r:id="rId4"/>
              </a:rPr>
              <a:t>: A Drug-resistant Germ That Spreads in Healthcare Facilities</a:t>
            </a:r>
            <a:endParaRPr lang="en-US" sz="3200"/>
          </a:p>
          <a:p>
            <a:r>
              <a:rPr lang="en-US" sz="3200">
                <a:hlinkClick r:id="rId5"/>
              </a:rPr>
              <a:t>Information for Infection Preventionists</a:t>
            </a:r>
            <a:endParaRPr lang="en-US" sz="3200"/>
          </a:p>
          <a:p>
            <a:r>
              <a:rPr lang="en-US" sz="3200">
                <a:hlinkClick r:id="rId6"/>
              </a:rPr>
              <a:t>Information for Laboratory Staff</a:t>
            </a:r>
            <a:endParaRPr lang="en-US" sz="3200"/>
          </a:p>
          <a:p>
            <a:r>
              <a:rPr lang="en-US" sz="3200" i="1">
                <a:hlinkClick r:id="rId7"/>
              </a:rPr>
              <a:t>Candida auris </a:t>
            </a:r>
            <a:r>
              <a:rPr lang="en-US" sz="3200">
                <a:hlinkClick r:id="rId7"/>
              </a:rPr>
              <a:t>Colonization</a:t>
            </a:r>
            <a:endParaRPr lang="en-US" sz="3200"/>
          </a:p>
          <a:p>
            <a:r>
              <a:rPr lang="en-US" sz="3200" i="1">
                <a:hlinkClick r:id="rId8"/>
              </a:rPr>
              <a:t>Candida auris </a:t>
            </a:r>
            <a:r>
              <a:rPr lang="en-US" sz="3200">
                <a:hlinkClick r:id="rId8"/>
              </a:rPr>
              <a:t>Testing</a:t>
            </a:r>
            <a:endParaRPr lang="en-US" sz="3200"/>
          </a:p>
          <a:p>
            <a:r>
              <a:rPr lang="en-US" sz="3200" i="1">
                <a:hlinkClick r:id="rId9"/>
              </a:rPr>
              <a:t>C. auris </a:t>
            </a:r>
            <a:r>
              <a:rPr lang="en-US" sz="3200">
                <a:hlinkClick r:id="rId9"/>
              </a:rPr>
              <a:t>in Pennsylvania Infographic</a:t>
            </a:r>
            <a:r>
              <a:rPr lang="en-US" sz="3200"/>
              <a:t> </a:t>
            </a:r>
            <a:br>
              <a:rPr lang="en-US"/>
            </a:br>
            <a:endParaRPr lang="en-US"/>
          </a:p>
        </p:txBody>
      </p:sp>
    </p:spTree>
    <p:extLst>
      <p:ext uri="{BB962C8B-B14F-4D97-AF65-F5344CB8AC3E}">
        <p14:creationId xmlns:p14="http://schemas.microsoft.com/office/powerpoint/2010/main" val="12430124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B8373-B14B-4C5C-B98F-723110D5F7AB}"/>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4B357EDC-5B08-4D27-BEED-2C8C71A9F229}"/>
              </a:ext>
            </a:extLst>
          </p:cNvPr>
          <p:cNvSpPr>
            <a:spLocks noGrp="1"/>
          </p:cNvSpPr>
          <p:nvPr>
            <p:ph idx="1"/>
          </p:nvPr>
        </p:nvSpPr>
        <p:spPr>
          <a:xfrm>
            <a:off x="838200" y="1237816"/>
            <a:ext cx="10515600" cy="5112588"/>
          </a:xfrm>
        </p:spPr>
        <p:txBody>
          <a:bodyPr vert="horz" lIns="91440" tIns="45720" rIns="91440" bIns="45720" rtlCol="0" anchor="t">
            <a:normAutofit/>
          </a:bodyPr>
          <a:lstStyle/>
          <a:p>
            <a:pPr marL="0" indent="0">
              <a:buNone/>
            </a:pPr>
            <a:r>
              <a:rPr lang="en-US" sz="1800"/>
              <a:t>Centers for Disease Control and Prevention. (2016, November 4). First cases of Candida auris reported in United States. Retrieved from cdc.gov: </a:t>
            </a:r>
            <a:r>
              <a:rPr lang="en-US" sz="1800">
                <a:hlinkClick r:id="rId3"/>
              </a:rPr>
              <a:t>https://www.cdc.gov/media/releases/2016/p1104-candida-auris.html</a:t>
            </a:r>
            <a:r>
              <a:rPr lang="en-US" sz="1800"/>
              <a:t> </a:t>
            </a:r>
          </a:p>
          <a:p>
            <a:pPr marL="0" indent="0">
              <a:buNone/>
            </a:pPr>
            <a:r>
              <a:rPr lang="en-US" sz="1800"/>
              <a:t>Centers for Disease Control and Prevention. (2019, November 13). General Information about Candida auris. Retrieved from cdc.org: </a:t>
            </a:r>
            <a:r>
              <a:rPr lang="en-US" sz="1800">
                <a:hlinkClick r:id="rId4"/>
              </a:rPr>
              <a:t>https://www.cdc.gov/fungal/candida-auris/candida-auris-qanda.html</a:t>
            </a:r>
            <a:r>
              <a:rPr lang="en-US" sz="1800"/>
              <a:t> </a:t>
            </a:r>
          </a:p>
          <a:p>
            <a:pPr marL="0" indent="0">
              <a:buNone/>
            </a:pPr>
            <a:r>
              <a:rPr lang="en-US" sz="1800"/>
              <a:t>Centers for Disease Control and Prevention. (2020, March 20). Information for Infection Preventionists. Retrieved from cdc.org: </a:t>
            </a:r>
            <a:r>
              <a:rPr lang="en-US" sz="1800">
                <a:hlinkClick r:id="rId5"/>
              </a:rPr>
              <a:t>https://www.cdc.gov/fungal/candida-auris/fact-sheets/cdc-message-infection-experts.html</a:t>
            </a:r>
            <a:r>
              <a:rPr lang="en-US" sz="1800"/>
              <a:t> </a:t>
            </a:r>
          </a:p>
          <a:p>
            <a:pPr marL="0" indent="0">
              <a:buNone/>
            </a:pPr>
            <a:r>
              <a:rPr lang="en-US" sz="1800"/>
              <a:t>Centers for Disease Control and Prevention. (2020, May 29). Screening for Candida auris Colonization. Retrieved from cdc.org: </a:t>
            </a:r>
            <a:r>
              <a:rPr lang="en-US" sz="1800">
                <a:hlinkClick r:id="rId6"/>
              </a:rPr>
              <a:t>https://www.cdc.gov/fungal/candida-auris/c-auris-screening.html</a:t>
            </a:r>
            <a:r>
              <a:rPr lang="en-US" sz="1800"/>
              <a:t> </a:t>
            </a:r>
          </a:p>
          <a:p>
            <a:pPr marL="0" indent="0">
              <a:buNone/>
            </a:pPr>
            <a:r>
              <a:rPr lang="en-US" sz="1800"/>
              <a:t>Centers for Disease Control and Prevention. (2022, December 14). Identification of Candida auris. Retrieved from cdc.gov: </a:t>
            </a:r>
            <a:r>
              <a:rPr lang="en-US" sz="1800">
                <a:hlinkClick r:id="rId7"/>
              </a:rPr>
              <a:t>https://www.cdc.gov/fungal/candida-auris/identification.html</a:t>
            </a:r>
            <a:r>
              <a:rPr lang="en-US" sz="1800"/>
              <a:t> </a:t>
            </a:r>
          </a:p>
          <a:p>
            <a:pPr marL="0" indent="0">
              <a:buNone/>
            </a:pPr>
            <a:r>
              <a:rPr lang="en-US" sz="1600"/>
              <a:t>Centers for Disease Control and Prevention. (2021, March 9). Candida auris: A drug-resistant germ that spreads in healthcare facilities. Retrieved from cdc.gov/fungal/candida-auris/fact-sheets: </a:t>
            </a:r>
            <a:r>
              <a:rPr lang="en-US" sz="1600">
                <a:hlinkClick r:id="rId8"/>
              </a:rPr>
              <a:t>https://www.cdc.gov/fungal/diseases/candidiasis/pdf/Candida_auris_508.pdf</a:t>
            </a:r>
            <a:r>
              <a:rPr lang="en-US" sz="1600"/>
              <a:t> </a:t>
            </a:r>
          </a:p>
          <a:p>
            <a:pPr marL="0" indent="0">
              <a:buNone/>
            </a:pPr>
            <a:r>
              <a:rPr lang="en-US" sz="1600">
                <a:ea typeface="+mn-lt"/>
                <a:cs typeface="+mn-lt"/>
              </a:rPr>
              <a:t>Centers for Disease Control and Prevention. (2021, March 9). </a:t>
            </a:r>
            <a:r>
              <a:rPr lang="en-US" sz="1600" i="1">
                <a:ea typeface="+mn-lt"/>
                <a:cs typeface="+mn-lt"/>
              </a:rPr>
              <a:t>Drug-Resistant Candida auris</a:t>
            </a:r>
            <a:r>
              <a:rPr lang="en-US" sz="1600">
                <a:ea typeface="+mn-lt"/>
                <a:cs typeface="+mn-lt"/>
              </a:rPr>
              <a:t>. Retrieved from cdc.gov: </a:t>
            </a:r>
            <a:r>
              <a:rPr lang="en-US" sz="1600">
                <a:ea typeface="+mn-lt"/>
                <a:cs typeface="+mn-lt"/>
                <a:hlinkClick r:id="rId9"/>
              </a:rPr>
              <a:t>https://www.cdc.gov/drugresistance/pdf/threats-report/candida-auris-508.pdf</a:t>
            </a:r>
            <a:r>
              <a:rPr lang="en-US" sz="1600">
                <a:ea typeface="+mn-lt"/>
                <a:cs typeface="+mn-lt"/>
              </a:rPr>
              <a:t>   </a:t>
            </a:r>
            <a:endParaRPr lang="en-US"/>
          </a:p>
          <a:p>
            <a:pPr marL="0" indent="0">
              <a:buNone/>
            </a:pPr>
            <a:endParaRPr lang="en-US" sz="1600">
              <a:cs typeface="Calibri" panose="020F0502020204030204"/>
            </a:endParaRPr>
          </a:p>
        </p:txBody>
      </p:sp>
    </p:spTree>
    <p:extLst>
      <p:ext uri="{BB962C8B-B14F-4D97-AF65-F5344CB8AC3E}">
        <p14:creationId xmlns:p14="http://schemas.microsoft.com/office/powerpoint/2010/main" val="11693027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E6BFA-84E8-408C-9DE3-7F8E3B7CF3F0}"/>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F98D0DE8-BDA0-499C-AB44-00B952E3DBDA}"/>
              </a:ext>
            </a:extLst>
          </p:cNvPr>
          <p:cNvSpPr>
            <a:spLocks noGrp="1"/>
          </p:cNvSpPr>
          <p:nvPr>
            <p:ph idx="1"/>
          </p:nvPr>
        </p:nvSpPr>
        <p:spPr>
          <a:xfrm>
            <a:off x="918410" y="1487906"/>
            <a:ext cx="10355179" cy="4572001"/>
          </a:xfrm>
        </p:spPr>
        <p:txBody>
          <a:bodyPr vert="horz" lIns="91440" tIns="45720" rIns="91440" bIns="45720" rtlCol="0" anchor="t">
            <a:normAutofit fontScale="77500" lnSpcReduction="20000"/>
          </a:bodyPr>
          <a:lstStyle/>
          <a:p>
            <a:pPr marL="0" indent="0">
              <a:buNone/>
            </a:pPr>
            <a:r>
              <a:rPr lang="en-US" sz="1800"/>
              <a:t>Centers for Disease Control and Prevention. (2021, April 9). Healthcare Professionals FAQ. Retrieved from cdc.gov: </a:t>
            </a:r>
            <a:r>
              <a:rPr lang="en-US" sz="1800">
                <a:hlinkClick r:id="rId2"/>
              </a:rPr>
              <a:t>https://www.cdc.gov/fungal/candida-auris/c-auris-health-qa.html</a:t>
            </a:r>
            <a:r>
              <a:rPr lang="en-US" sz="1800"/>
              <a:t>  </a:t>
            </a:r>
          </a:p>
          <a:p>
            <a:pPr marL="0" indent="0">
              <a:buNone/>
            </a:pPr>
            <a:r>
              <a:rPr lang="en-US" sz="1800"/>
              <a:t>Centers for Disease Control and Prevention. (2022, December 27). Surveillance for Candida auris. Retrieved from cdc.org: </a:t>
            </a:r>
            <a:r>
              <a:rPr lang="en-US" sz="1800">
                <a:hlinkClick r:id="rId3"/>
              </a:rPr>
              <a:t>https://www.cdc.gov/fungal/candida-auris/c-auris-surveillance.html</a:t>
            </a:r>
            <a:r>
              <a:rPr lang="en-US" sz="1800"/>
              <a:t> </a:t>
            </a:r>
          </a:p>
          <a:p>
            <a:pPr marL="0" indent="0">
              <a:buNone/>
            </a:pPr>
            <a:r>
              <a:rPr lang="en-US" sz="1800"/>
              <a:t>Centers for Disease Control and Prevention. (2023, January 17). Infection Prevention and Control for Candida auris. Retrieved from cdc.org: </a:t>
            </a:r>
            <a:r>
              <a:rPr lang="en-US" sz="1800">
                <a:hlinkClick r:id="rId4"/>
              </a:rPr>
              <a:t>https://www.cdc.gov/fungal/candida-auris/c-auris-infection-control.html</a:t>
            </a:r>
            <a:r>
              <a:rPr lang="en-US" sz="1800"/>
              <a:t> </a:t>
            </a:r>
          </a:p>
          <a:p>
            <a:pPr marL="0" indent="0">
              <a:buNone/>
            </a:pPr>
            <a:r>
              <a:rPr lang="en-US" sz="1800">
                <a:ea typeface="Calibri" panose="020F0502020204030204" pitchFamily="34" charset="0"/>
                <a:cs typeface="Times New Roman"/>
              </a:rPr>
              <a:t>Centers for Disease Control and Prevention. (2023, March 6). Containment Strategy. Retrieved from cdc.org: </a:t>
            </a:r>
            <a:r>
              <a:rPr lang="en-US" sz="1800">
                <a:ea typeface="+mn-lt"/>
                <a:cs typeface="+mn-lt"/>
                <a:hlinkClick r:id="rId5"/>
              </a:rPr>
              <a:t>https://www.cdc.gov/hai/mdro-guides/containment-strategy.html</a:t>
            </a:r>
            <a:endParaRPr lang="en-US" sz="1800">
              <a:ea typeface="Calibri" panose="020F0502020204030204" pitchFamily="34" charset="0"/>
              <a:cs typeface="Calibri"/>
            </a:endParaRPr>
          </a:p>
          <a:p>
            <a:pPr marL="0" indent="0">
              <a:buNone/>
            </a:pPr>
            <a:r>
              <a:rPr lang="en-US" sz="1800">
                <a:ea typeface="Calibri" panose="020F0502020204030204" pitchFamily="34" charset="0"/>
                <a:cs typeface="Times New Roman"/>
              </a:rPr>
              <a:t>Centers for Disease Control and Prevention. (2023, February 14). Tracking Candida auris. Retrieved from cdc.org: </a:t>
            </a:r>
            <a:r>
              <a:rPr lang="en-US" sz="1800">
                <a:ea typeface="Calibri" panose="020F0502020204030204" pitchFamily="34" charset="0"/>
                <a:cs typeface="Times New Roman"/>
                <a:hlinkClick r:id="rId6"/>
              </a:rPr>
              <a:t>https://www.cdc.gov/fungal/candida-auris/tracking-c-auris.html</a:t>
            </a:r>
            <a:r>
              <a:rPr lang="en-US" sz="1800">
                <a:ea typeface="Calibri" panose="020F0502020204030204" pitchFamily="34" charset="0"/>
                <a:cs typeface="Times New Roman"/>
              </a:rPr>
              <a:t> </a:t>
            </a:r>
            <a:endParaRPr lang="en-US"/>
          </a:p>
          <a:p>
            <a:pPr marL="0" indent="0">
              <a:buNone/>
            </a:pPr>
            <a:r>
              <a:rPr lang="en-US" sz="1800">
                <a:ea typeface="Calibri" panose="020F0502020204030204" pitchFamily="34" charset="0"/>
                <a:cs typeface="Times New Roman" panose="02020603050405020304" pitchFamily="18" charset="0"/>
              </a:rPr>
              <a:t>Centers for Disease Control and Prevention. (2022, September). How to Read a Disinfectant Label. Retrieved from cdc.gov: </a:t>
            </a:r>
            <a:r>
              <a:rPr lang="en-US" sz="1800">
                <a:ea typeface="Calibri" panose="020F0502020204030204" pitchFamily="34" charset="0"/>
                <a:cs typeface="Times New Roman" panose="02020603050405020304" pitchFamily="18" charset="0"/>
                <a:hlinkClick r:id="rId7"/>
              </a:rPr>
              <a:t>https://www.cdc.gov/hai/pdfs/HowToReadALabel-Infographic-508.pdf</a:t>
            </a:r>
            <a:r>
              <a:rPr lang="en-US" sz="1800">
                <a:ea typeface="Calibri" panose="020F0502020204030204" pitchFamily="34" charset="0"/>
                <a:cs typeface="Times New Roman" panose="02020603050405020304" pitchFamily="18" charset="0"/>
              </a:rPr>
              <a:t> </a:t>
            </a:r>
          </a:p>
          <a:p>
            <a:pPr marL="0" indent="0">
              <a:buNone/>
            </a:pPr>
            <a:r>
              <a:rPr lang="en-US" sz="1800">
                <a:ea typeface="Calibri" panose="020F0502020204030204" pitchFamily="34" charset="0"/>
                <a:cs typeface="Times New Roman" panose="02020603050405020304" pitchFamily="18" charset="0"/>
              </a:rPr>
              <a:t>Pennsylvania Department of Health. (2022). </a:t>
            </a:r>
            <a:r>
              <a:rPr lang="en-US" sz="1800" i="1">
                <a:ea typeface="Calibri" panose="020F0502020204030204" pitchFamily="34" charset="0"/>
                <a:cs typeface="Times New Roman" panose="02020603050405020304" pitchFamily="18" charset="0"/>
              </a:rPr>
              <a:t>Healthcare Facility Toolkit for Response to Candida auris.</a:t>
            </a:r>
            <a:r>
              <a:rPr lang="en-US" sz="1800">
                <a:ea typeface="Calibri" panose="020F0502020204030204" pitchFamily="34" charset="0"/>
                <a:cs typeface="Times New Roman" panose="02020603050405020304" pitchFamily="18" charset="0"/>
              </a:rPr>
              <a:t> Bureau of Epidemiology. Harrisburg, PA: Pennsylvania Department of Health. Retrieved from </a:t>
            </a:r>
            <a:r>
              <a:rPr lang="en-US" sz="1800">
                <a:ea typeface="Calibri" panose="020F0502020204030204" pitchFamily="34" charset="0"/>
                <a:cs typeface="Times New Roman" panose="02020603050405020304" pitchFamily="18" charset="0"/>
                <a:hlinkClick r:id="rId8"/>
              </a:rPr>
              <a:t>https://www.health.pa.gov/topics/Documents/Programs/HAIP-AS/C.%20auris%20Toolkit%20-%20Healthcare%20Facilities.pdf</a:t>
            </a:r>
            <a:r>
              <a:rPr lang="en-US" sz="1800">
                <a:ea typeface="Calibri" panose="020F0502020204030204" pitchFamily="34" charset="0"/>
                <a:cs typeface="Times New Roman" panose="02020603050405020304" pitchFamily="18" charset="0"/>
              </a:rPr>
              <a:t> </a:t>
            </a:r>
          </a:p>
          <a:p>
            <a:pPr marL="0" indent="0">
              <a:buNone/>
            </a:pPr>
            <a:r>
              <a:rPr lang="en-US" sz="1800">
                <a:ea typeface="Calibri" panose="020F0502020204030204" pitchFamily="34" charset="0"/>
                <a:cs typeface="Times New Roman" panose="02020603050405020304" pitchFamily="18" charset="0"/>
              </a:rPr>
              <a:t>Sikora, A., &amp; Zahra, F. (2022). Candida Auris. In </a:t>
            </a:r>
            <a:r>
              <a:rPr lang="en-US" sz="1800" err="1">
                <a:ea typeface="Calibri" panose="020F0502020204030204" pitchFamily="34" charset="0"/>
                <a:cs typeface="Times New Roman" panose="02020603050405020304" pitchFamily="18" charset="0"/>
              </a:rPr>
              <a:t>StatPearls</a:t>
            </a:r>
            <a:r>
              <a:rPr lang="en-US" sz="1800">
                <a:ea typeface="Calibri" panose="020F0502020204030204" pitchFamily="34" charset="0"/>
                <a:cs typeface="Times New Roman" panose="02020603050405020304" pitchFamily="18" charset="0"/>
              </a:rPr>
              <a:t> [Internet]. </a:t>
            </a:r>
            <a:r>
              <a:rPr lang="en-US" sz="1800" err="1">
                <a:ea typeface="Calibri" panose="020F0502020204030204" pitchFamily="34" charset="0"/>
                <a:cs typeface="Times New Roman" panose="02020603050405020304" pitchFamily="18" charset="0"/>
              </a:rPr>
              <a:t>StatPearls</a:t>
            </a:r>
            <a:r>
              <a:rPr lang="en-US" sz="1800">
                <a:ea typeface="Calibri" panose="020F0502020204030204" pitchFamily="34" charset="0"/>
                <a:cs typeface="Times New Roman" panose="02020603050405020304" pitchFamily="18" charset="0"/>
              </a:rPr>
              <a:t> Publishing. Retrieved from </a:t>
            </a:r>
            <a:r>
              <a:rPr lang="en-US" sz="1800">
                <a:ea typeface="Calibri" panose="020F0502020204030204" pitchFamily="34" charset="0"/>
                <a:cs typeface="Times New Roman" panose="02020603050405020304" pitchFamily="18" charset="0"/>
                <a:hlinkClick r:id="rId9"/>
              </a:rPr>
              <a:t>https://www.ncbi.nlm.nih.gov/books/NBK563297/</a:t>
            </a:r>
            <a:r>
              <a:rPr lang="en-US" sz="1800">
                <a:ea typeface="Calibri" panose="020F0502020204030204" pitchFamily="34" charset="0"/>
                <a:cs typeface="Times New Roman" panose="02020603050405020304" pitchFamily="18" charset="0"/>
              </a:rPr>
              <a:t> </a:t>
            </a:r>
          </a:p>
          <a:p>
            <a:pPr marL="0" indent="0">
              <a:buNone/>
            </a:pPr>
            <a:r>
              <a:rPr lang="en-US" sz="1800">
                <a:ea typeface="Calibri" panose="020F0502020204030204" pitchFamily="34" charset="0"/>
                <a:cs typeface="Times New Roman" panose="02020603050405020304" pitchFamily="18" charset="0"/>
              </a:rPr>
              <a:t>Soda, E., Forsberg, K., &amp; Jones, H. (2021, October). The Other “C” Words: The Battle Against Multidrug-Resistant Organisms; We are in this Together. Retrieved from Mid-Atlantic MDRO Webinar Series: </a:t>
            </a:r>
            <a:r>
              <a:rPr lang="en-US" sz="1800">
                <a:ea typeface="Calibri" panose="020F0502020204030204" pitchFamily="34" charset="0"/>
                <a:cs typeface="Times New Roman" panose="02020603050405020304" pitchFamily="18" charset="0"/>
                <a:hlinkClick r:id="rId10"/>
              </a:rPr>
              <a:t>https://www.vdh.virginia.gov/content/uploads/sites/174/2021/10/MidAtlantic-Webinar_final.pdf</a:t>
            </a:r>
            <a:r>
              <a:rPr lang="en-US" sz="1800">
                <a:ea typeface="Calibri" panose="020F0502020204030204" pitchFamily="34" charset="0"/>
                <a:cs typeface="Times New Roman" panose="02020603050405020304" pitchFamily="18" charset="0"/>
              </a:rPr>
              <a:t>  </a:t>
            </a:r>
          </a:p>
          <a:p>
            <a:pPr marL="0" indent="0">
              <a:buNone/>
            </a:pPr>
            <a:r>
              <a:rPr lang="en-US" sz="1800">
                <a:cs typeface="Times New Roman"/>
              </a:rPr>
              <a:t>World Health Organization. (2009). Hand Hygiene Technical Reference Manual. Retrieved from who.int: </a:t>
            </a:r>
            <a:r>
              <a:rPr lang="en-US" sz="1800">
                <a:ea typeface="+mn-lt"/>
                <a:cs typeface="+mn-lt"/>
                <a:hlinkClick r:id="rId11"/>
              </a:rPr>
              <a:t>https://www.who.int/teams/integrated-health-services/infection-prevention-control/hand-hygiene/monitoring-tools</a:t>
            </a:r>
            <a:endParaRPr lang="en-US" sz="1800">
              <a:cs typeface="Times New Roman"/>
            </a:endParaRPr>
          </a:p>
          <a:p>
            <a:pPr marL="0" indent="0">
              <a:buNone/>
            </a:pPr>
            <a:endParaRPr lang="en-US" sz="1800">
              <a:cs typeface="Calibri" panose="020F0502020204030204"/>
            </a:endParaRPr>
          </a:p>
        </p:txBody>
      </p:sp>
    </p:spTree>
    <p:extLst>
      <p:ext uri="{BB962C8B-B14F-4D97-AF65-F5344CB8AC3E}">
        <p14:creationId xmlns:p14="http://schemas.microsoft.com/office/powerpoint/2010/main" val="12999672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5" name="Picture 4">
            <a:extLst>
              <a:ext uri="{FF2B5EF4-FFF2-40B4-BE49-F238E27FC236}">
                <a16:creationId xmlns:a16="http://schemas.microsoft.com/office/drawing/2014/main" id="{AA67A336-4B96-4FDB-AD08-FA31DE064DB0}"/>
              </a:ext>
            </a:extLst>
          </p:cNvPr>
          <p:cNvPicPr>
            <a:picLocks noChangeAspect="1"/>
          </p:cNvPicPr>
          <p:nvPr/>
        </p:nvPicPr>
        <p:blipFill rotWithShape="1">
          <a:blip r:embed="rId2">
            <a:alphaModFix amt="80000"/>
          </a:blip>
          <a:srcRect/>
          <a:stretch/>
        </p:blipFill>
        <p:spPr>
          <a:xfrm>
            <a:off x="-1" y="10"/>
            <a:ext cx="12192001" cy="6857990"/>
          </a:xfrm>
          <a:prstGeom prst="rect">
            <a:avLst/>
          </a:prstGeom>
        </p:spPr>
      </p:pic>
      <p:sp>
        <p:nvSpPr>
          <p:cNvPr id="2" name="Title 1">
            <a:extLst>
              <a:ext uri="{FF2B5EF4-FFF2-40B4-BE49-F238E27FC236}">
                <a16:creationId xmlns:a16="http://schemas.microsoft.com/office/drawing/2014/main" id="{DAAA2496-5A4F-4F1B-A69F-60A77ECDE3D4}"/>
              </a:ext>
            </a:extLst>
          </p:cNvPr>
          <p:cNvSpPr>
            <a:spLocks noGrp="1"/>
          </p:cNvSpPr>
          <p:nvPr>
            <p:ph type="title"/>
          </p:nvPr>
        </p:nvSpPr>
        <p:spPr>
          <a:xfrm>
            <a:off x="1196656" y="1210887"/>
            <a:ext cx="9795637" cy="4436226"/>
          </a:xfrm>
        </p:spPr>
        <p:txBody>
          <a:bodyPr vert="horz" lIns="91440" tIns="45720" rIns="91440" bIns="45720" rtlCol="0" anchor="b">
            <a:normAutofit/>
          </a:bodyPr>
          <a:lstStyle/>
          <a:p>
            <a:pPr algn="ctr"/>
            <a:r>
              <a:rPr lang="en-US" sz="6700">
                <a:solidFill>
                  <a:schemeClr val="bg1"/>
                </a:solidFill>
              </a:rPr>
              <a:t>Questions?</a:t>
            </a:r>
            <a:br>
              <a:rPr lang="en-US" sz="5200">
                <a:solidFill>
                  <a:schemeClr val="bg1"/>
                </a:solidFill>
              </a:rPr>
            </a:br>
            <a:br>
              <a:rPr lang="en-US" sz="5200">
                <a:solidFill>
                  <a:schemeClr val="bg1"/>
                </a:solidFill>
              </a:rPr>
            </a:br>
            <a:r>
              <a:rPr lang="en-US" sz="5200">
                <a:solidFill>
                  <a:schemeClr val="bg1"/>
                </a:solidFill>
              </a:rPr>
              <a:t> </a:t>
            </a:r>
          </a:p>
        </p:txBody>
      </p:sp>
    </p:spTree>
    <p:extLst>
      <p:ext uri="{BB962C8B-B14F-4D97-AF65-F5344CB8AC3E}">
        <p14:creationId xmlns:p14="http://schemas.microsoft.com/office/powerpoint/2010/main" val="3078755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CD0EE-E07E-4DAE-B45A-D07F840101F7}"/>
              </a:ext>
            </a:extLst>
          </p:cNvPr>
          <p:cNvSpPr>
            <a:spLocks noGrp="1"/>
          </p:cNvSpPr>
          <p:nvPr>
            <p:ph type="title"/>
          </p:nvPr>
        </p:nvSpPr>
        <p:spPr/>
        <p:txBody>
          <a:bodyPr/>
          <a:lstStyle/>
          <a:p>
            <a:r>
              <a:rPr lang="en-US"/>
              <a:t>Current State of </a:t>
            </a:r>
            <a:r>
              <a:rPr lang="en-US" i="1"/>
              <a:t>C. auris</a:t>
            </a:r>
            <a:endParaRPr lang="en-US"/>
          </a:p>
        </p:txBody>
      </p:sp>
      <p:sp>
        <p:nvSpPr>
          <p:cNvPr id="12" name="TextBox 11">
            <a:extLst>
              <a:ext uri="{FF2B5EF4-FFF2-40B4-BE49-F238E27FC236}">
                <a16:creationId xmlns:a16="http://schemas.microsoft.com/office/drawing/2014/main" id="{F1D70053-FC69-472F-A658-A743B699BF55}"/>
              </a:ext>
            </a:extLst>
          </p:cNvPr>
          <p:cNvSpPr txBox="1"/>
          <p:nvPr/>
        </p:nvSpPr>
        <p:spPr>
          <a:xfrm>
            <a:off x="838200" y="6492875"/>
            <a:ext cx="6172200" cy="338554"/>
          </a:xfrm>
          <a:prstGeom prst="rect">
            <a:avLst/>
          </a:prstGeom>
          <a:noFill/>
        </p:spPr>
        <p:txBody>
          <a:bodyPr wrap="square">
            <a:spAutoFit/>
          </a:bodyPr>
          <a:lstStyle/>
          <a:p>
            <a:r>
              <a:rPr lang="en-US" sz="1600"/>
              <a:t>(Centers for Disease Control and Prevention, 2023)</a:t>
            </a:r>
          </a:p>
        </p:txBody>
      </p:sp>
      <p:pic>
        <p:nvPicPr>
          <p:cNvPr id="6" name="Content Placeholder 5">
            <a:extLst>
              <a:ext uri="{FF2B5EF4-FFF2-40B4-BE49-F238E27FC236}">
                <a16:creationId xmlns:a16="http://schemas.microsoft.com/office/drawing/2014/main" id="{4EE7E1A1-CD37-EBC8-4DEA-80286B60AE90}"/>
              </a:ext>
            </a:extLst>
          </p:cNvPr>
          <p:cNvPicPr>
            <a:picLocks noGrp="1" noChangeAspect="1"/>
          </p:cNvPicPr>
          <p:nvPr>
            <p:ph idx="1"/>
          </p:nvPr>
        </p:nvPicPr>
        <p:blipFill>
          <a:blip r:embed="rId3"/>
          <a:stretch>
            <a:fillRect/>
          </a:stretch>
        </p:blipFill>
        <p:spPr>
          <a:xfrm>
            <a:off x="602673" y="1340715"/>
            <a:ext cx="6172200" cy="4686873"/>
          </a:xfrm>
        </p:spPr>
      </p:pic>
      <p:sp>
        <p:nvSpPr>
          <p:cNvPr id="4" name="TextBox 3">
            <a:extLst>
              <a:ext uri="{FF2B5EF4-FFF2-40B4-BE49-F238E27FC236}">
                <a16:creationId xmlns:a16="http://schemas.microsoft.com/office/drawing/2014/main" id="{D55FD563-A9EE-A7B9-BF7A-6B16F48C03C7}"/>
              </a:ext>
            </a:extLst>
          </p:cNvPr>
          <p:cNvSpPr txBox="1"/>
          <p:nvPr/>
        </p:nvSpPr>
        <p:spPr>
          <a:xfrm>
            <a:off x="838200" y="6027588"/>
            <a:ext cx="6094378" cy="369332"/>
          </a:xfrm>
          <a:prstGeom prst="rect">
            <a:avLst/>
          </a:prstGeom>
          <a:noFill/>
        </p:spPr>
        <p:txBody>
          <a:bodyPr wrap="square">
            <a:spAutoFit/>
          </a:bodyPr>
          <a:lstStyle/>
          <a:p>
            <a:r>
              <a:rPr lang="en-US">
                <a:hlinkClick r:id="rId4"/>
              </a:rPr>
              <a:t>Tracking Candida auris | Candida auris | Fungal Diseases | CDC</a:t>
            </a:r>
            <a:endParaRPr lang="en-US"/>
          </a:p>
        </p:txBody>
      </p:sp>
    </p:spTree>
    <p:extLst>
      <p:ext uri="{BB962C8B-B14F-4D97-AF65-F5344CB8AC3E}">
        <p14:creationId xmlns:p14="http://schemas.microsoft.com/office/powerpoint/2010/main" val="3163958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D1462-CEF9-443F-AFFB-5CE398430FD8}"/>
              </a:ext>
            </a:extLst>
          </p:cNvPr>
          <p:cNvSpPr>
            <a:spLocks noGrp="1"/>
          </p:cNvSpPr>
          <p:nvPr>
            <p:ph type="title"/>
          </p:nvPr>
        </p:nvSpPr>
        <p:spPr/>
        <p:txBody>
          <a:bodyPr/>
          <a:lstStyle/>
          <a:p>
            <a:r>
              <a:rPr lang="en-US"/>
              <a:t>Why are we concerned?</a:t>
            </a:r>
          </a:p>
        </p:txBody>
      </p:sp>
      <p:pic>
        <p:nvPicPr>
          <p:cNvPr id="5" name="Content Placeholder 4">
            <a:extLst>
              <a:ext uri="{FF2B5EF4-FFF2-40B4-BE49-F238E27FC236}">
                <a16:creationId xmlns:a16="http://schemas.microsoft.com/office/drawing/2014/main" id="{120A3C2E-646E-417F-A0E6-3D4FEE4E007D}"/>
              </a:ext>
            </a:extLst>
          </p:cNvPr>
          <p:cNvPicPr>
            <a:picLocks noGrp="1" noChangeAspect="1"/>
          </p:cNvPicPr>
          <p:nvPr>
            <p:ph idx="1"/>
          </p:nvPr>
        </p:nvPicPr>
        <p:blipFill>
          <a:blip r:embed="rId3"/>
          <a:stretch>
            <a:fillRect/>
          </a:stretch>
        </p:blipFill>
        <p:spPr>
          <a:xfrm>
            <a:off x="1810563" y="1676401"/>
            <a:ext cx="8570875" cy="3957231"/>
          </a:xfrm>
        </p:spPr>
      </p:pic>
      <p:sp>
        <p:nvSpPr>
          <p:cNvPr id="7" name="TextBox 6">
            <a:extLst>
              <a:ext uri="{FF2B5EF4-FFF2-40B4-BE49-F238E27FC236}">
                <a16:creationId xmlns:a16="http://schemas.microsoft.com/office/drawing/2014/main" id="{8A76848B-A0F2-414D-A66C-590D30BBDD55}"/>
              </a:ext>
            </a:extLst>
          </p:cNvPr>
          <p:cNvSpPr txBox="1"/>
          <p:nvPr/>
        </p:nvSpPr>
        <p:spPr>
          <a:xfrm>
            <a:off x="1040860" y="5941979"/>
            <a:ext cx="4572000" cy="338554"/>
          </a:xfrm>
          <a:prstGeom prst="rect">
            <a:avLst/>
          </a:prstGeom>
          <a:noFill/>
        </p:spPr>
        <p:txBody>
          <a:bodyPr wrap="square">
            <a:spAutoFit/>
          </a:bodyPr>
          <a:lstStyle/>
          <a:p>
            <a:r>
              <a:rPr lang="en-US" sz="1600"/>
              <a:t>(Soda, Forsberg, &amp; Jones, 2021)</a:t>
            </a:r>
          </a:p>
        </p:txBody>
      </p:sp>
    </p:spTree>
    <p:extLst>
      <p:ext uri="{BB962C8B-B14F-4D97-AF65-F5344CB8AC3E}">
        <p14:creationId xmlns:p14="http://schemas.microsoft.com/office/powerpoint/2010/main" val="2240887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434AE-049A-4A55-9454-F7F0A942F86B}"/>
              </a:ext>
            </a:extLst>
          </p:cNvPr>
          <p:cNvSpPr>
            <a:spLocks noGrp="1"/>
          </p:cNvSpPr>
          <p:nvPr>
            <p:ph type="title"/>
          </p:nvPr>
        </p:nvSpPr>
        <p:spPr/>
        <p:txBody>
          <a:bodyPr/>
          <a:lstStyle/>
          <a:p>
            <a:r>
              <a:rPr lang="en-US"/>
              <a:t>Infections caused by </a:t>
            </a:r>
            <a:r>
              <a:rPr lang="en-US" i="1"/>
              <a:t>C. auris</a:t>
            </a:r>
          </a:p>
        </p:txBody>
      </p:sp>
      <p:sp>
        <p:nvSpPr>
          <p:cNvPr id="3" name="Content Placeholder 2">
            <a:extLst>
              <a:ext uri="{FF2B5EF4-FFF2-40B4-BE49-F238E27FC236}">
                <a16:creationId xmlns:a16="http://schemas.microsoft.com/office/drawing/2014/main" id="{174790BC-A8D0-416D-9FBD-67FA93E4F9ED}"/>
              </a:ext>
            </a:extLst>
          </p:cNvPr>
          <p:cNvSpPr>
            <a:spLocks noGrp="1"/>
          </p:cNvSpPr>
          <p:nvPr>
            <p:ph idx="1"/>
          </p:nvPr>
        </p:nvSpPr>
        <p:spPr>
          <a:xfrm>
            <a:off x="832513" y="1389798"/>
            <a:ext cx="8229600" cy="4648201"/>
          </a:xfrm>
        </p:spPr>
        <p:txBody>
          <a:bodyPr>
            <a:normAutofit/>
          </a:bodyPr>
          <a:lstStyle/>
          <a:p>
            <a:pPr marL="0" indent="0">
              <a:buNone/>
            </a:pPr>
            <a:endParaRPr lang="en-US" sz="3200"/>
          </a:p>
          <a:p>
            <a:pPr marL="0" indent="0">
              <a:buNone/>
            </a:pPr>
            <a:r>
              <a:rPr lang="en-US" sz="3200"/>
              <a:t>Causes invasive infections:</a:t>
            </a:r>
          </a:p>
          <a:p>
            <a:r>
              <a:rPr lang="en-US" sz="3200"/>
              <a:t>Bloodstream infections</a:t>
            </a:r>
          </a:p>
          <a:p>
            <a:r>
              <a:rPr lang="en-US" sz="3200"/>
              <a:t>Wound infections</a:t>
            </a:r>
          </a:p>
          <a:p>
            <a:r>
              <a:rPr lang="en-US" sz="3200"/>
              <a:t>Ear infections</a:t>
            </a:r>
          </a:p>
          <a:p>
            <a:pPr marL="0" indent="0">
              <a:buNone/>
            </a:pPr>
            <a:r>
              <a:rPr lang="en-US" sz="3200"/>
              <a:t>Also isolated from:</a:t>
            </a:r>
          </a:p>
          <a:p>
            <a:r>
              <a:rPr lang="en-US" sz="3200"/>
              <a:t>Respiratory specimens</a:t>
            </a:r>
          </a:p>
          <a:p>
            <a:r>
              <a:rPr lang="en-US" sz="3200"/>
              <a:t>Urine specimens</a:t>
            </a:r>
          </a:p>
        </p:txBody>
      </p:sp>
      <p:pic>
        <p:nvPicPr>
          <p:cNvPr id="4" name="Picture 4">
            <a:extLst>
              <a:ext uri="{FF2B5EF4-FFF2-40B4-BE49-F238E27FC236}">
                <a16:creationId xmlns:a16="http://schemas.microsoft.com/office/drawing/2014/main" id="{CE7D668B-05BE-54B0-48A0-8A9FDCDCECFA}"/>
              </a:ext>
            </a:extLst>
          </p:cNvPr>
          <p:cNvPicPr>
            <a:picLocks noChangeAspect="1"/>
          </p:cNvPicPr>
          <p:nvPr/>
        </p:nvPicPr>
        <p:blipFill>
          <a:blip r:embed="rId3"/>
          <a:stretch>
            <a:fillRect/>
          </a:stretch>
        </p:blipFill>
        <p:spPr>
          <a:xfrm>
            <a:off x="6020938" y="1518850"/>
            <a:ext cx="6166512" cy="5014482"/>
          </a:xfrm>
          <a:prstGeom prst="rect">
            <a:avLst/>
          </a:prstGeom>
        </p:spPr>
      </p:pic>
      <p:sp>
        <p:nvSpPr>
          <p:cNvPr id="5" name="TextBox 4">
            <a:extLst>
              <a:ext uri="{FF2B5EF4-FFF2-40B4-BE49-F238E27FC236}">
                <a16:creationId xmlns:a16="http://schemas.microsoft.com/office/drawing/2014/main" id="{99E7394A-60BC-BEAC-E0CD-4A254D67BA82}"/>
              </a:ext>
            </a:extLst>
          </p:cNvPr>
          <p:cNvSpPr txBox="1"/>
          <p:nvPr/>
        </p:nvSpPr>
        <p:spPr>
          <a:xfrm>
            <a:off x="842513" y="6277155"/>
            <a:ext cx="527361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(Centers for Disease Control and Prevention, 2021)</a:t>
            </a:r>
          </a:p>
        </p:txBody>
      </p:sp>
      <p:sp>
        <p:nvSpPr>
          <p:cNvPr id="6" name="TextBox 5">
            <a:extLst>
              <a:ext uri="{FF2B5EF4-FFF2-40B4-BE49-F238E27FC236}">
                <a16:creationId xmlns:a16="http://schemas.microsoft.com/office/drawing/2014/main" id="{C31693BE-B238-4BC5-8F13-6D5AC8AAD234}"/>
              </a:ext>
            </a:extLst>
          </p:cNvPr>
          <p:cNvSpPr txBox="1"/>
          <p:nvPr/>
        </p:nvSpPr>
        <p:spPr>
          <a:xfrm>
            <a:off x="7798388" y="6477209"/>
            <a:ext cx="413925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rPr>
              <a:t>Month &amp; Year of Clinical Cases of </a:t>
            </a:r>
            <a:r>
              <a:rPr lang="en-US" sz="1100" i="1" dirty="0">
                <a:solidFill>
                  <a:schemeClr val="tx1">
                    <a:lumMod val="75000"/>
                    <a:lumOff val="25000"/>
                  </a:schemeClr>
                </a:solidFill>
              </a:rPr>
              <a:t>C. auris</a:t>
            </a:r>
            <a:endParaRPr lang="en-US" sz="1100" i="1" dirty="0">
              <a:solidFill>
                <a:schemeClr val="tx1">
                  <a:lumMod val="75000"/>
                  <a:lumOff val="25000"/>
                </a:schemeClr>
              </a:solidFill>
              <a:cs typeface="Calibri"/>
            </a:endParaRPr>
          </a:p>
        </p:txBody>
      </p:sp>
    </p:spTree>
    <p:extLst>
      <p:ext uri="{BB962C8B-B14F-4D97-AF65-F5344CB8AC3E}">
        <p14:creationId xmlns:p14="http://schemas.microsoft.com/office/powerpoint/2010/main" val="2775059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6C2CE-BC42-4243-BB4D-834E4F01273A}"/>
              </a:ext>
            </a:extLst>
          </p:cNvPr>
          <p:cNvSpPr>
            <a:spLocks noGrp="1"/>
          </p:cNvSpPr>
          <p:nvPr>
            <p:ph type="title"/>
          </p:nvPr>
        </p:nvSpPr>
        <p:spPr/>
        <p:txBody>
          <a:bodyPr/>
          <a:lstStyle/>
          <a:p>
            <a:r>
              <a:rPr lang="en-US"/>
              <a:t>Who is at risk for </a:t>
            </a:r>
            <a:r>
              <a:rPr lang="en-US" i="1"/>
              <a:t>C. auris?</a:t>
            </a:r>
            <a:endParaRPr lang="en-US"/>
          </a:p>
        </p:txBody>
      </p:sp>
      <p:sp>
        <p:nvSpPr>
          <p:cNvPr id="3" name="Content Placeholder 2">
            <a:extLst>
              <a:ext uri="{FF2B5EF4-FFF2-40B4-BE49-F238E27FC236}">
                <a16:creationId xmlns:a16="http://schemas.microsoft.com/office/drawing/2014/main" id="{DAAED317-EBD3-49F5-A2D8-0607D2C59E7C}"/>
              </a:ext>
            </a:extLst>
          </p:cNvPr>
          <p:cNvSpPr>
            <a:spLocks noGrp="1"/>
          </p:cNvSpPr>
          <p:nvPr>
            <p:ph idx="1"/>
          </p:nvPr>
        </p:nvSpPr>
        <p:spPr>
          <a:xfrm>
            <a:off x="946484" y="1435769"/>
            <a:ext cx="8229600" cy="4648201"/>
          </a:xfrm>
        </p:spPr>
        <p:txBody>
          <a:bodyPr/>
          <a:lstStyle/>
          <a:p>
            <a:r>
              <a:rPr lang="en-US" sz="3200"/>
              <a:t>People who have recently spent time in hospitals or nursing homes and have lines and tubes that go into their body.</a:t>
            </a:r>
          </a:p>
          <a:p>
            <a:r>
              <a:rPr lang="en-US" sz="3200"/>
              <a:t>Infections have been found in patients of all ages, from preterm infants to the elderly. </a:t>
            </a:r>
          </a:p>
          <a:p>
            <a:endParaRPr lang="en-US"/>
          </a:p>
        </p:txBody>
      </p:sp>
      <p:pic>
        <p:nvPicPr>
          <p:cNvPr id="4" name="Picture 3">
            <a:extLst>
              <a:ext uri="{FF2B5EF4-FFF2-40B4-BE49-F238E27FC236}">
                <a16:creationId xmlns:a16="http://schemas.microsoft.com/office/drawing/2014/main" id="{5B0EACC4-759E-494B-8426-0E2CB85D3770}"/>
              </a:ext>
            </a:extLst>
          </p:cNvPr>
          <p:cNvPicPr>
            <a:picLocks noChangeAspect="1"/>
          </p:cNvPicPr>
          <p:nvPr/>
        </p:nvPicPr>
        <p:blipFill>
          <a:blip r:embed="rId3"/>
          <a:stretch>
            <a:fillRect/>
          </a:stretch>
        </p:blipFill>
        <p:spPr>
          <a:xfrm>
            <a:off x="3129299" y="4316472"/>
            <a:ext cx="5933401" cy="2405006"/>
          </a:xfrm>
          <a:prstGeom prst="rect">
            <a:avLst/>
          </a:prstGeom>
        </p:spPr>
      </p:pic>
    </p:spTree>
    <p:extLst>
      <p:ext uri="{BB962C8B-B14F-4D97-AF65-F5344CB8AC3E}">
        <p14:creationId xmlns:p14="http://schemas.microsoft.com/office/powerpoint/2010/main" val="3457416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28F7B-FA83-4059-B005-9AF93F5D21AB}"/>
              </a:ext>
            </a:extLst>
          </p:cNvPr>
          <p:cNvSpPr>
            <a:spLocks noGrp="1"/>
          </p:cNvSpPr>
          <p:nvPr>
            <p:ph type="title"/>
          </p:nvPr>
        </p:nvSpPr>
        <p:spPr/>
        <p:txBody>
          <a:bodyPr/>
          <a:lstStyle/>
          <a:p>
            <a:r>
              <a:rPr lang="en-US"/>
              <a:t>Who is at risk for </a:t>
            </a:r>
            <a:r>
              <a:rPr lang="en-US" i="1"/>
              <a:t>C. auris? </a:t>
            </a:r>
            <a:r>
              <a:rPr lang="en-US"/>
              <a:t>(continued)</a:t>
            </a:r>
          </a:p>
        </p:txBody>
      </p:sp>
      <p:sp>
        <p:nvSpPr>
          <p:cNvPr id="3" name="Content Placeholder 2">
            <a:extLst>
              <a:ext uri="{FF2B5EF4-FFF2-40B4-BE49-F238E27FC236}">
                <a16:creationId xmlns:a16="http://schemas.microsoft.com/office/drawing/2014/main" id="{5FBCD12E-8EF9-4788-8305-D4FE8E9D83E9}"/>
              </a:ext>
            </a:extLst>
          </p:cNvPr>
          <p:cNvSpPr>
            <a:spLocks noGrp="1"/>
          </p:cNvSpPr>
          <p:nvPr>
            <p:ph idx="1"/>
          </p:nvPr>
        </p:nvSpPr>
        <p:spPr>
          <a:xfrm>
            <a:off x="838200" y="1556086"/>
            <a:ext cx="10363200" cy="4648201"/>
          </a:xfrm>
        </p:spPr>
        <p:txBody>
          <a:bodyPr>
            <a:normAutofit/>
          </a:bodyPr>
          <a:lstStyle/>
          <a:p>
            <a:r>
              <a:rPr lang="en-US" sz="3200"/>
              <a:t>Received healthcare in post-acute care facilities (e.g., nursing homes), especially those with ventilator units.</a:t>
            </a:r>
          </a:p>
          <a:p>
            <a:r>
              <a:rPr lang="en-US" sz="3200"/>
              <a:t>Recently hospitalized outside the United States, especially in countries with known </a:t>
            </a:r>
            <a:r>
              <a:rPr lang="en-US" sz="3200" i="1"/>
              <a:t>C. auris </a:t>
            </a:r>
            <a:r>
              <a:rPr lang="en-US" sz="3200"/>
              <a:t>cases.</a:t>
            </a:r>
          </a:p>
          <a:p>
            <a:r>
              <a:rPr lang="en-US" sz="3200"/>
              <a:t>Infected or colonized with carbapenemase-producing bacteria.</a:t>
            </a:r>
          </a:p>
        </p:txBody>
      </p:sp>
      <p:pic>
        <p:nvPicPr>
          <p:cNvPr id="5" name="Picture 4">
            <a:extLst>
              <a:ext uri="{FF2B5EF4-FFF2-40B4-BE49-F238E27FC236}">
                <a16:creationId xmlns:a16="http://schemas.microsoft.com/office/drawing/2014/main" id="{2215F600-1327-4C63-8E30-2465FD9230F7}"/>
              </a:ext>
            </a:extLst>
          </p:cNvPr>
          <p:cNvPicPr>
            <a:picLocks noChangeAspect="1"/>
          </p:cNvPicPr>
          <p:nvPr/>
        </p:nvPicPr>
        <p:blipFill>
          <a:blip r:embed="rId3"/>
          <a:stretch>
            <a:fillRect/>
          </a:stretch>
        </p:blipFill>
        <p:spPr>
          <a:xfrm>
            <a:off x="6641433" y="4800376"/>
            <a:ext cx="5550568" cy="2057624"/>
          </a:xfrm>
          <a:prstGeom prst="rect">
            <a:avLst/>
          </a:prstGeom>
        </p:spPr>
      </p:pic>
    </p:spTree>
    <p:extLst>
      <p:ext uri="{BB962C8B-B14F-4D97-AF65-F5344CB8AC3E}">
        <p14:creationId xmlns:p14="http://schemas.microsoft.com/office/powerpoint/2010/main" val="8543613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740F313A631F640B6F972CC12FDA1AA" ma:contentTypeVersion="1" ma:contentTypeDescription="Create a new document." ma:contentTypeScope="" ma:versionID="429649de8a5ecaa90982501cc014b517">
  <xsd:schema xmlns:xsd="http://www.w3.org/2001/XMLSchema" xmlns:xs="http://www.w3.org/2001/XMLSchema" xmlns:p="http://schemas.microsoft.com/office/2006/metadata/properties" xmlns:ns1="http://schemas.microsoft.com/sharepoint/v3" xmlns:ns2="ee34c1ad-bb57-47d0-86e3-a865a141362a" targetNamespace="http://schemas.microsoft.com/office/2006/metadata/properties" ma:root="true" ma:fieldsID="fc795d20a4a3e5777705df25fdb30730" ns1:_="" ns2:_="">
    <xsd:import namespace="http://schemas.microsoft.com/sharepoint/v3"/>
    <xsd:import namespace="ee34c1ad-bb57-47d0-86e3-a865a141362a"/>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e34c1ad-bb57-47d0-86e3-a865a141362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SharedWithUsers xmlns="ee34c1ad-bb57-47d0-86e3-a865a141362a">
      <UserInfo>
        <DisplayName/>
        <AccountId xsi:nil="true"/>
        <AccountType/>
      </UserInfo>
    </SharedWithUsers>
  </documentManagement>
</p:properties>
</file>

<file path=customXml/itemProps1.xml><?xml version="1.0" encoding="utf-8"?>
<ds:datastoreItem xmlns:ds="http://schemas.openxmlformats.org/officeDocument/2006/customXml" ds:itemID="{DB4DA576-491C-47B9-B10B-15602CF980AA}">
  <ds:schemaRefs>
    <ds:schemaRef ds:uri="http://schemas.microsoft.com/sharepoint/v3/contenttype/forms"/>
  </ds:schemaRefs>
</ds:datastoreItem>
</file>

<file path=customXml/itemProps2.xml><?xml version="1.0" encoding="utf-8"?>
<ds:datastoreItem xmlns:ds="http://schemas.openxmlformats.org/officeDocument/2006/customXml" ds:itemID="{956DCCBA-DA3B-4E4C-B882-6A3E545DD191}"/>
</file>

<file path=customXml/itemProps3.xml><?xml version="1.0" encoding="utf-8"?>
<ds:datastoreItem xmlns:ds="http://schemas.openxmlformats.org/officeDocument/2006/customXml" ds:itemID="{4ED1AC9B-246B-4D70-99D9-B3B12840E962}">
  <ds:schemaRefs>
    <ds:schemaRef ds:uri="179ef485-e975-49a1-8286-ce3bf15e2a53"/>
    <ds:schemaRef ds:uri="e2542cb3-ac72-4f33-a272-a98b827f24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TotalTime>
  <Words>6477</Words>
  <Application>Microsoft Office PowerPoint</Application>
  <PresentationFormat>Widescreen</PresentationFormat>
  <Paragraphs>439</Paragraphs>
  <Slides>47</Slides>
  <Notes>40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Calibri</vt:lpstr>
      <vt:lpstr>Calibri Light</vt:lpstr>
      <vt:lpstr>Open Sans</vt:lpstr>
      <vt:lpstr>Verdana</vt:lpstr>
      <vt:lpstr>Office Theme</vt:lpstr>
      <vt:lpstr>Healthcare Facility Response  to Candida auris </vt:lpstr>
      <vt:lpstr>Learning Objectives</vt:lpstr>
      <vt:lpstr>PowerPoint Presentation</vt:lpstr>
      <vt:lpstr>What is Candida auris?</vt:lpstr>
      <vt:lpstr>Current State of C. auris</vt:lpstr>
      <vt:lpstr>Why are we concerned?</vt:lpstr>
      <vt:lpstr>Infections caused by C. auris</vt:lpstr>
      <vt:lpstr>Who is at risk for C. auris?</vt:lpstr>
      <vt:lpstr>Who is at risk for C. auris? (continued)</vt:lpstr>
      <vt:lpstr>How is C. auris identified?</vt:lpstr>
      <vt:lpstr>Identification of C. auris</vt:lpstr>
      <vt:lpstr>Misidentifications of C. auris</vt:lpstr>
      <vt:lpstr>When to suspect C. auris</vt:lpstr>
      <vt:lpstr>Colonization vs. Infection</vt:lpstr>
      <vt:lpstr>Transmission of C. auris</vt:lpstr>
      <vt:lpstr>C. auris in Pennsylvania </vt:lpstr>
      <vt:lpstr>C. auris in Pennsylvania </vt:lpstr>
      <vt:lpstr>C. auris in Pennsylvania </vt:lpstr>
      <vt:lpstr>Health Alerts in Pennsylvania</vt:lpstr>
      <vt:lpstr>Adherence to ICP Measures </vt:lpstr>
      <vt:lpstr>PowerPoint Presentation</vt:lpstr>
      <vt:lpstr>Hand Hygiene</vt:lpstr>
      <vt:lpstr>5 Moments of Hand Hygiene </vt:lpstr>
      <vt:lpstr>Hand Hygiene Strategies</vt:lpstr>
      <vt:lpstr> Transmission-Based Precautions (TBP) </vt:lpstr>
      <vt:lpstr>Acute Care Settings TBP</vt:lpstr>
      <vt:lpstr> Skilled Nursing Facilities TBP </vt:lpstr>
      <vt:lpstr>Use of Cohorting </vt:lpstr>
      <vt:lpstr>Shared Room Practices</vt:lpstr>
      <vt:lpstr>Environmental Cleaning </vt:lpstr>
      <vt:lpstr>Appropriate Products</vt:lpstr>
      <vt:lpstr>Cleaning Strategies</vt:lpstr>
      <vt:lpstr>Timely Notification of Positives</vt:lpstr>
      <vt:lpstr>Active Surveillance Testing </vt:lpstr>
      <vt:lpstr>Screening Contacts</vt:lpstr>
      <vt:lpstr>Detect Ongoing Transmission</vt:lpstr>
      <vt:lpstr>Communication of C. auris Status</vt:lpstr>
      <vt:lpstr>Antimicrobial Stewardship </vt:lpstr>
      <vt:lpstr>Summary of Recommendations for Candida auris Containment &amp; Prevention </vt:lpstr>
      <vt:lpstr>All Facilities and Providers</vt:lpstr>
      <vt:lpstr>All Facilities and Providers</vt:lpstr>
      <vt:lpstr>Facilities with C. auris cases</vt:lpstr>
      <vt:lpstr>Resources</vt:lpstr>
      <vt:lpstr>Fact Sheets</vt:lpstr>
      <vt:lpstr>References</vt:lpstr>
      <vt:lpstr>References</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Healthcare Facility Response to Candida auris</dc:title>
  <dc:creator>Piatek, Dana</dc:creator>
  <cp:keywords/>
  <dc:description/>
  <cp:lastModifiedBy>Krause, Janan</cp:lastModifiedBy>
  <cp:revision>2</cp:revision>
  <dcterms:created xsi:type="dcterms:W3CDTF">2022-09-21T18:18:02Z</dcterms:created>
  <dcterms:modified xsi:type="dcterms:W3CDTF">2023-07-10T13:07:03Z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0x0101009740F313A631F640B6F972CC12FDA1AA</vt:lpwstr>
  </property>
  <property fmtid="{D5CDD505-2E9C-101B-9397-08002B2CF9AE}" pid="3" name="Order">
    <vt:r8>1295000</vt:r8>
  </property>
  <property fmtid="{D5CDD505-2E9C-101B-9397-08002B2CF9AE}" pid="4" name="xd_Signature">
    <vt:bool>false</vt:bool>
  </property>
  <property fmtid="{D5CDD505-2E9C-101B-9397-08002B2CF9AE}" pid="5" name="Alt text">
    <vt:lpwstr/>
  </property>
  <property fmtid="{D5CDD505-2E9C-101B-9397-08002B2CF9AE}" pid="6" name="xd_ProgID">
    <vt:lpwstr/>
  </property>
  <property fmtid="{D5CDD505-2E9C-101B-9397-08002B2CF9AE}" pid="7" name="vti_imgdate">
    <vt:lpwstr/>
  </property>
  <property fmtid="{D5CDD505-2E9C-101B-9397-08002B2CF9AE}" pid="8" name="wic_System_Copyright">
    <vt:lpwstr/>
  </property>
  <property fmtid="{D5CDD505-2E9C-101B-9397-08002B2CF9AE}" pid="9" name="_SourceUrl">
    <vt:lpwstr/>
  </property>
  <property fmtid="{D5CDD505-2E9C-101B-9397-08002B2CF9AE}" pid="10" name="_SharedFileIndex">
    <vt:lpwstr/>
  </property>
  <property fmtid="{D5CDD505-2E9C-101B-9397-08002B2CF9AE}" pid="11" name="TemplateUrl">
    <vt:lpwstr/>
  </property>
</Properties>
</file>