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8"/>
  </p:notesMasterIdLst>
  <p:sldIdLst>
    <p:sldId id="256" r:id="rId6"/>
    <p:sldId id="586" r:id="rId7"/>
    <p:sldId id="287" r:id="rId8"/>
    <p:sldId id="288" r:id="rId9"/>
    <p:sldId id="291" r:id="rId10"/>
    <p:sldId id="289" r:id="rId11"/>
    <p:sldId id="293" r:id="rId12"/>
    <p:sldId id="290" r:id="rId13"/>
    <p:sldId id="294" r:id="rId14"/>
    <p:sldId id="295" r:id="rId15"/>
    <p:sldId id="277"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Huynh" initials="TH" lastIdx="3" clrIdx="0">
    <p:extLst>
      <p:ext uri="{19B8F6BF-5375-455C-9EA6-DF929625EA0E}">
        <p15:presenceInfo xmlns:p15="http://schemas.microsoft.com/office/powerpoint/2012/main" userId="fcdb61bea0533e52" providerId="Windows Live"/>
      </p:ext>
    </p:extLst>
  </p:cmAuthor>
  <p:cmAuthor id="2" name="Tran" initials="T" lastIdx="16" clrIdx="1">
    <p:extLst>
      <p:ext uri="{19B8F6BF-5375-455C-9EA6-DF929625EA0E}">
        <p15:presenceInfo xmlns:p15="http://schemas.microsoft.com/office/powerpoint/2012/main" userId="Tran" providerId="None"/>
      </p:ext>
    </p:extLst>
  </p:cmAuthor>
  <p:cmAuthor id="3" name="Esther" initials="E" lastIdx="7" clrIdx="2">
    <p:extLst>
      <p:ext uri="{19B8F6BF-5375-455C-9EA6-DF929625EA0E}">
        <p15:presenceInfo xmlns:p15="http://schemas.microsoft.com/office/powerpoint/2012/main" userId="Esther" providerId="None"/>
      </p:ext>
    </p:extLst>
  </p:cmAuthor>
  <p:cmAuthor id="4" name="Jerald Fagliano" initials="JF" lastIdx="6" clrIdx="3">
    <p:extLst>
      <p:ext uri="{19B8F6BF-5375-455C-9EA6-DF929625EA0E}">
        <p15:presenceInfo xmlns:p15="http://schemas.microsoft.com/office/powerpoint/2012/main" userId="S::jaf387@drexel.edu::a260019d-8773-4f16-857e-f076c696f38c" providerId="AD"/>
      </p:ext>
    </p:extLst>
  </p:cmAuthor>
  <p:cmAuthor id="5" name="Rodack, Kristen" initials="RK" lastIdx="1" clrIdx="4">
    <p:extLst>
      <p:ext uri="{19B8F6BF-5375-455C-9EA6-DF929625EA0E}">
        <p15:presenceInfo xmlns:p15="http://schemas.microsoft.com/office/powerpoint/2012/main" userId="Rodack, Kristen" providerId="None"/>
      </p:ext>
    </p:extLst>
  </p:cmAuthor>
  <p:cmAuthor id="6" name="Branch, Francesca" initials="BF" lastIdx="1" clrIdx="5">
    <p:extLst>
      <p:ext uri="{19B8F6BF-5375-455C-9EA6-DF929625EA0E}">
        <p15:presenceInfo xmlns:p15="http://schemas.microsoft.com/office/powerpoint/2012/main" userId="Branch, Frances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DAA9"/>
    <a:srgbClr val="7741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4150" autoAdjust="0"/>
  </p:normalViewPr>
  <p:slideViewPr>
    <p:cSldViewPr snapToGrid="0">
      <p:cViewPr varScale="1">
        <p:scale>
          <a:sx n="54" d="100"/>
          <a:sy n="54" d="100"/>
        </p:scale>
        <p:origin x="942"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presProps" Target="presProps.xml"/><Relationship Id="rId16"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ch, Francesca" userId="da0ed504-c4ad-46b5-8ec1-b4b86bdc86cd" providerId="ADAL" clId="{D069C95C-B305-47AC-9CFD-33CA3FD73396}"/>
    <pc:docChg chg="custSel">
      <pc:chgData name="Branch, Francesca" userId="da0ed504-c4ad-46b5-8ec1-b4b86bdc86cd" providerId="ADAL" clId="{D069C95C-B305-47AC-9CFD-33CA3FD73396}" dt="2021-07-02T18:57:31.858" v="0" actId="1592"/>
      <pc:docMkLst>
        <pc:docMk/>
      </pc:docMkLst>
      <pc:sldChg chg="delCm">
        <pc:chgData name="Branch, Francesca" userId="da0ed504-c4ad-46b5-8ec1-b4b86bdc86cd" providerId="ADAL" clId="{D069C95C-B305-47AC-9CFD-33CA3FD73396}" dt="2021-07-02T18:57:31.858" v="0" actId="1592"/>
        <pc:sldMkLst>
          <pc:docMk/>
          <pc:sldMk cId="3687233302"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E505D048-5D2C-4ACF-BDDA-2D16170A2871}" type="datetimeFigureOut">
              <a:rPr lang="en-US" smtClean="0"/>
              <a:t>7/2/2021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C4449-1F8B-48F1-811E-E4A2D4E64C2C}" type="slidenum">
              <a:rPr lang="en-US" smtClean="0"/>
              <a:t>‹#›</a:t>
            </a:fld>
            <a:endParaRPr lang="en-US"/>
          </a:p>
        </p:txBody>
      </p:sp>
    </p:spTree>
    <p:extLst>
      <p:ext uri="{BB962C8B-B14F-4D97-AF65-F5344CB8AC3E}">
        <p14:creationId xmlns:p14="http://schemas.microsoft.com/office/powerpoint/2010/main" val="3281411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this module, we will talk about what you should do to protect your mental well-being, and that of your students, as schools re-open.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Welcome to this presentation on what you can do to protect your mental well-being and that of your students during the COVID-19 pandemic. </a:t>
            </a:r>
          </a:p>
          <a:p>
            <a:endParaRPr lang="en-US" sz="1200" dirty="0"/>
          </a:p>
        </p:txBody>
      </p:sp>
      <p:sp>
        <p:nvSpPr>
          <p:cNvPr id="4" name="Slide Number Placeholder 3"/>
          <p:cNvSpPr>
            <a:spLocks noGrp="1"/>
          </p:cNvSpPr>
          <p:nvPr>
            <p:ph type="sldNum" sz="quarter" idx="5"/>
          </p:nvPr>
        </p:nvSpPr>
        <p:spPr/>
        <p:txBody>
          <a:bodyPr/>
          <a:lstStyle/>
          <a:p>
            <a:fld id="{FD3C4449-1F8B-48F1-811E-E4A2D4E64C2C}" type="slidenum">
              <a:rPr lang="en-US" smtClean="0"/>
              <a:t>1</a:t>
            </a:fld>
            <a:endParaRPr lang="en-US"/>
          </a:p>
        </p:txBody>
      </p:sp>
    </p:spTree>
    <p:extLst>
      <p:ext uri="{BB962C8B-B14F-4D97-AF65-F5344CB8AC3E}">
        <p14:creationId xmlns:p14="http://schemas.microsoft.com/office/powerpoint/2010/main" val="1034933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Promoting good mental health and well-being is everyone’s challenge. Ask your school administrator what can be done to ensure that teachers and staff are aware of, and can take advantage of, employee assistance and counseling services. Ask how employee sick leave policies can be flexible to accommodate to the changing circumstances of teachers’ and staff members’  lives. Ask what the school can do to foster practices in and out of the classroom that allow for and promote ways to reduce or cope with stress. Ask what the school can do to ensure that teachers and staff are trained to meet the demands of a changing classroom and school environment. </a:t>
            </a:r>
          </a:p>
        </p:txBody>
      </p:sp>
      <p:sp>
        <p:nvSpPr>
          <p:cNvPr id="4" name="Slide Number Placeholder 3"/>
          <p:cNvSpPr>
            <a:spLocks noGrp="1"/>
          </p:cNvSpPr>
          <p:nvPr>
            <p:ph type="sldNum" sz="quarter" idx="5"/>
          </p:nvPr>
        </p:nvSpPr>
        <p:spPr/>
        <p:txBody>
          <a:bodyPr/>
          <a:lstStyle/>
          <a:p>
            <a:fld id="{FD3C4449-1F8B-48F1-811E-E4A2D4E64C2C}" type="slidenum">
              <a:rPr lang="en-US" smtClean="0"/>
              <a:t>10</a:t>
            </a:fld>
            <a:endParaRPr lang="en-US"/>
          </a:p>
        </p:txBody>
      </p:sp>
    </p:spTree>
    <p:extLst>
      <p:ext uri="{BB962C8B-B14F-4D97-AF65-F5344CB8AC3E}">
        <p14:creationId xmlns:p14="http://schemas.microsoft.com/office/powerpoint/2010/main" val="1706781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we should acknowledge the numerous ways that the pandemic has disrupted lives and caused trauma.</a:t>
            </a:r>
          </a:p>
          <a:p>
            <a:r>
              <a:rPr lang="en-US" dirty="0"/>
              <a:t>Returning to the classroom will bring on new stresses. We need to be aware of the signs and symptoms of stress and what we can do to reduce or prevent it, both in ourselves and in our students.</a:t>
            </a:r>
          </a:p>
          <a:p>
            <a:r>
              <a:rPr lang="en-US" dirty="0"/>
              <a:t> </a:t>
            </a:r>
          </a:p>
        </p:txBody>
      </p:sp>
      <p:sp>
        <p:nvSpPr>
          <p:cNvPr id="4" name="Slide Number Placeholder 3"/>
          <p:cNvSpPr>
            <a:spLocks noGrp="1"/>
          </p:cNvSpPr>
          <p:nvPr>
            <p:ph type="sldNum" sz="quarter" idx="5"/>
          </p:nvPr>
        </p:nvSpPr>
        <p:spPr/>
        <p:txBody>
          <a:bodyPr/>
          <a:lstStyle/>
          <a:p>
            <a:fld id="{FD3C4449-1F8B-48F1-811E-E4A2D4E64C2C}" type="slidenum">
              <a:rPr lang="en-US" smtClean="0"/>
              <a:t>11</a:t>
            </a:fld>
            <a:endParaRPr lang="en-US"/>
          </a:p>
        </p:txBody>
      </p:sp>
    </p:spTree>
    <p:extLst>
      <p:ext uri="{BB962C8B-B14F-4D97-AF65-F5344CB8AC3E}">
        <p14:creationId xmlns:p14="http://schemas.microsoft.com/office/powerpoint/2010/main" val="314818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Thank you for your participation.  </a:t>
            </a:r>
            <a:r>
              <a:rPr lang="en-US" dirty="0"/>
              <a:t>Here are selected references and some additional resources that you can explore on your own.</a:t>
            </a:r>
          </a:p>
        </p:txBody>
      </p:sp>
      <p:sp>
        <p:nvSpPr>
          <p:cNvPr id="4" name="Slide Number Placeholder 3"/>
          <p:cNvSpPr>
            <a:spLocks noGrp="1"/>
          </p:cNvSpPr>
          <p:nvPr>
            <p:ph type="sldNum" sz="quarter" idx="5"/>
          </p:nvPr>
        </p:nvSpPr>
        <p:spPr/>
        <p:txBody>
          <a:bodyPr/>
          <a:lstStyle/>
          <a:p>
            <a:fld id="{FD3C4449-1F8B-48F1-811E-E4A2D4E64C2C}" type="slidenum">
              <a:rPr lang="en-US" smtClean="0"/>
              <a:t>12</a:t>
            </a:fld>
            <a:endParaRPr lang="en-US"/>
          </a:p>
        </p:txBody>
      </p:sp>
    </p:spTree>
    <p:extLst>
      <p:ext uri="{BB962C8B-B14F-4D97-AF65-F5344CB8AC3E}">
        <p14:creationId xmlns:p14="http://schemas.microsoft.com/office/powerpoint/2010/main" val="1914779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information was developed to support COVID-19 prevention activities in public and non-public Pre-K-12 school settings. </a:t>
            </a:r>
          </a:p>
          <a:p>
            <a:r>
              <a:rPr lang="en-US" dirty="0"/>
              <a:t>This material is adapted from guidance released by the Centers for Disease Control and Prevention (CDC), and reflects currently endorsed public health best practices. The information is current as of </a:t>
            </a:r>
            <a:r>
              <a:rPr lang="en-US" b="1" dirty="0"/>
              <a:t>May 31, 2021</a:t>
            </a:r>
            <a:r>
              <a:rPr lang="en-US" dirty="0"/>
              <a:t>. </a:t>
            </a:r>
          </a:p>
          <a:p>
            <a:r>
              <a:rPr lang="en-US" dirty="0"/>
              <a:t>Unless stated otherwise, the guidance being provided are recommendations and should not be considered mandates or requirements.</a:t>
            </a:r>
          </a:p>
          <a:p>
            <a:r>
              <a:rPr lang="en-US" dirty="0"/>
              <a:t>The training was developed in compliance to requirements for grant funding DOH received from the CDC. </a:t>
            </a:r>
          </a:p>
          <a:p>
            <a:endParaRPr lang="en-US" dirty="0"/>
          </a:p>
        </p:txBody>
      </p:sp>
      <p:sp>
        <p:nvSpPr>
          <p:cNvPr id="4" name="Slide Number Placeholder 3"/>
          <p:cNvSpPr>
            <a:spLocks noGrp="1"/>
          </p:cNvSpPr>
          <p:nvPr>
            <p:ph type="sldNum" sz="quarter" idx="5"/>
          </p:nvPr>
        </p:nvSpPr>
        <p:spPr/>
        <p:txBody>
          <a:bodyPr/>
          <a:lstStyle/>
          <a:p>
            <a:fld id="{D1124239-9DBD-4672-BA69-D686CFDD5902}" type="slidenum">
              <a:rPr lang="en-US" smtClean="0"/>
              <a:t>2</a:t>
            </a:fld>
            <a:endParaRPr lang="en-US"/>
          </a:p>
        </p:txBody>
      </p:sp>
    </p:spTree>
    <p:extLst>
      <p:ext uri="{BB962C8B-B14F-4D97-AF65-F5344CB8AC3E}">
        <p14:creationId xmlns:p14="http://schemas.microsoft.com/office/powerpoint/2010/main" val="1132176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module, we’ll first acknowledge the many ways that the COVID-19 pandemic has caused trauma in our working and personal lives. We should also recognize that new stresses will arise as more and more teachers and school staff return to the classroom setting. You should be aware of the signs and symptoms of stress, both in yourselves and in your students. Fortunately, there are things that you can do to care for yourselves and to help your students cope.</a:t>
            </a:r>
          </a:p>
        </p:txBody>
      </p:sp>
      <p:sp>
        <p:nvSpPr>
          <p:cNvPr id="4" name="Slide Number Placeholder 3"/>
          <p:cNvSpPr>
            <a:spLocks noGrp="1"/>
          </p:cNvSpPr>
          <p:nvPr>
            <p:ph type="sldNum" sz="quarter" idx="5"/>
          </p:nvPr>
        </p:nvSpPr>
        <p:spPr/>
        <p:txBody>
          <a:bodyPr/>
          <a:lstStyle/>
          <a:p>
            <a:fld id="{FD3C4449-1F8B-48F1-811E-E4A2D4E64C2C}" type="slidenum">
              <a:rPr lang="en-US" smtClean="0"/>
              <a:t>3</a:t>
            </a:fld>
            <a:endParaRPr lang="en-US"/>
          </a:p>
        </p:txBody>
      </p:sp>
    </p:spTree>
    <p:extLst>
      <p:ext uri="{BB962C8B-B14F-4D97-AF65-F5344CB8AC3E}">
        <p14:creationId xmlns:p14="http://schemas.microsoft.com/office/powerpoint/2010/main" val="1305784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world-wide COVID-19 pandemic has caused trauma in numerous ways. Over a half-million people in the U.S. have died from coronavirus infection and many millions more have been made sick. Each death and serious illness impacts a family and a community. The necessary public health response to the pandemic has itself led to serious disruption of our lives, our economy, our communities, and our relationships with each other.</a:t>
            </a:r>
          </a:p>
          <a:p>
            <a:endParaRPr lang="en-US" dirty="0"/>
          </a:p>
        </p:txBody>
      </p:sp>
      <p:sp>
        <p:nvSpPr>
          <p:cNvPr id="4" name="Slide Number Placeholder 3"/>
          <p:cNvSpPr>
            <a:spLocks noGrp="1"/>
          </p:cNvSpPr>
          <p:nvPr>
            <p:ph type="sldNum" sz="quarter" idx="5"/>
          </p:nvPr>
        </p:nvSpPr>
        <p:spPr/>
        <p:txBody>
          <a:bodyPr/>
          <a:lstStyle/>
          <a:p>
            <a:fld id="{FD3C4449-1F8B-48F1-811E-E4A2D4E64C2C}" type="slidenum">
              <a:rPr lang="en-US" smtClean="0"/>
              <a:t>4</a:t>
            </a:fld>
            <a:endParaRPr lang="en-US"/>
          </a:p>
        </p:txBody>
      </p:sp>
    </p:spTree>
    <p:extLst>
      <p:ext uri="{BB962C8B-B14F-4D97-AF65-F5344CB8AC3E}">
        <p14:creationId xmlns:p14="http://schemas.microsoft.com/office/powerpoint/2010/main" val="408754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even under the best of circumstances, is a stressful profession. Teaching became more difficult during the pandemic, whether you taught remotely or in person. More and more teachers, school staff, and students are returning to the classroom setting, facing a new set of challenges and stresses. The accumulation of stresses over the course of the pandemic can and does take a toll on your health and sense of well-being.</a:t>
            </a:r>
          </a:p>
          <a:p>
            <a:endParaRPr lang="en-US" dirty="0"/>
          </a:p>
        </p:txBody>
      </p:sp>
      <p:sp>
        <p:nvSpPr>
          <p:cNvPr id="4" name="Slide Number Placeholder 3"/>
          <p:cNvSpPr>
            <a:spLocks noGrp="1"/>
          </p:cNvSpPr>
          <p:nvPr>
            <p:ph type="sldNum" sz="quarter" idx="5"/>
          </p:nvPr>
        </p:nvSpPr>
        <p:spPr/>
        <p:txBody>
          <a:bodyPr/>
          <a:lstStyle/>
          <a:p>
            <a:fld id="{FD3C4449-1F8B-48F1-811E-E4A2D4E64C2C}" type="slidenum">
              <a:rPr lang="en-US" smtClean="0"/>
              <a:t>5</a:t>
            </a:fld>
            <a:endParaRPr lang="en-US"/>
          </a:p>
        </p:txBody>
      </p:sp>
    </p:spTree>
    <p:extLst>
      <p:ext uri="{BB962C8B-B14F-4D97-AF65-F5344CB8AC3E}">
        <p14:creationId xmlns:p14="http://schemas.microsoft.com/office/powerpoint/2010/main" val="3909046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us should be aware of the signs and symptoms of traumatic stress. Not everyone reacts the same way to accumulated stress, but these are some of the more common signs: restlessness, fatigue or exhaustion, increased irritability, trouble sleeping, anxiety, guilt feelings, sadness or inability to find joy, depression, stomachaches and headaches, difficulty concentrating, and confusion.</a:t>
            </a:r>
          </a:p>
        </p:txBody>
      </p:sp>
      <p:sp>
        <p:nvSpPr>
          <p:cNvPr id="4" name="Slide Number Placeholder 3"/>
          <p:cNvSpPr>
            <a:spLocks noGrp="1"/>
          </p:cNvSpPr>
          <p:nvPr>
            <p:ph type="sldNum" sz="quarter" idx="5"/>
          </p:nvPr>
        </p:nvSpPr>
        <p:spPr/>
        <p:txBody>
          <a:bodyPr/>
          <a:lstStyle/>
          <a:p>
            <a:fld id="{FD3C4449-1F8B-48F1-811E-E4A2D4E64C2C}" type="slidenum">
              <a:rPr lang="en-US" smtClean="0"/>
              <a:t>6</a:t>
            </a:fld>
            <a:endParaRPr lang="en-US"/>
          </a:p>
        </p:txBody>
      </p:sp>
    </p:spTree>
    <p:extLst>
      <p:ext uri="{BB962C8B-B14F-4D97-AF65-F5344CB8AC3E}">
        <p14:creationId xmlns:p14="http://schemas.microsoft.com/office/powerpoint/2010/main" val="2528707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suggestions for things that you can do to prevent or control those signs and symptoms of stress. Try to have a regular pattern of sleep, with a sufficient number of hours so that you feel rested. Practice relaxation techniques. Eat a healthy and balanced diet while drinking plenty of water. Get regular exercise. Stay connected to friends, family, loved ones, and those you consider your community. You should also avoid using alcohol, drugs, or food binges as a way to cope with stress.</a:t>
            </a:r>
          </a:p>
          <a:p>
            <a:endParaRPr lang="en-US" dirty="0"/>
          </a:p>
        </p:txBody>
      </p:sp>
      <p:sp>
        <p:nvSpPr>
          <p:cNvPr id="4" name="Slide Number Placeholder 3"/>
          <p:cNvSpPr>
            <a:spLocks noGrp="1"/>
          </p:cNvSpPr>
          <p:nvPr>
            <p:ph type="sldNum" sz="quarter" idx="5"/>
          </p:nvPr>
        </p:nvSpPr>
        <p:spPr/>
        <p:txBody>
          <a:bodyPr/>
          <a:lstStyle/>
          <a:p>
            <a:fld id="{FD3C4449-1F8B-48F1-811E-E4A2D4E64C2C}" type="slidenum">
              <a:rPr lang="en-US" smtClean="0"/>
              <a:t>7</a:t>
            </a:fld>
            <a:endParaRPr lang="en-US"/>
          </a:p>
        </p:txBody>
      </p:sp>
    </p:spTree>
    <p:extLst>
      <p:ext uri="{BB962C8B-B14F-4D97-AF65-F5344CB8AC3E}">
        <p14:creationId xmlns:p14="http://schemas.microsoft.com/office/powerpoint/2010/main" val="200565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should also pay attention to signs and symptoms of traumatic stress in their students. The ways that children cope with or respond to stress differ as they grow and mature. Younger children may feel helpless, fearful, and anxious. Stress may affect their ability to sleep, so they may have trouble staying awake or concentrating during the day. Some children’s skills may regress in response to traumatic stress. Older children may also show increased self-consciousness, shame or even guilt feelings. </a:t>
            </a:r>
          </a:p>
        </p:txBody>
      </p:sp>
      <p:sp>
        <p:nvSpPr>
          <p:cNvPr id="4" name="Slide Number Placeholder 3"/>
          <p:cNvSpPr>
            <a:spLocks noGrp="1"/>
          </p:cNvSpPr>
          <p:nvPr>
            <p:ph type="sldNum" sz="quarter" idx="5"/>
          </p:nvPr>
        </p:nvSpPr>
        <p:spPr/>
        <p:txBody>
          <a:bodyPr/>
          <a:lstStyle/>
          <a:p>
            <a:fld id="{FD3C4449-1F8B-48F1-811E-E4A2D4E64C2C}" type="slidenum">
              <a:rPr lang="en-US" smtClean="0"/>
              <a:t>8</a:t>
            </a:fld>
            <a:endParaRPr lang="en-US"/>
          </a:p>
        </p:txBody>
      </p:sp>
    </p:spTree>
    <p:extLst>
      <p:ext uri="{BB962C8B-B14F-4D97-AF65-F5344CB8AC3E}">
        <p14:creationId xmlns:p14="http://schemas.microsoft.com/office/powerpoint/2010/main" val="899817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able to help students cope with the accumulated stress of the pandemic by encouraging regular exercise, healthy eating, and good sleep habits. Encourage safely distanced social interactions when you can. Teachers may help students by having them write or talk about their feelings. If a student appears to be struggling, don’t hesitate to seek counseling or other mental health support for the student.</a:t>
            </a:r>
          </a:p>
        </p:txBody>
      </p:sp>
      <p:sp>
        <p:nvSpPr>
          <p:cNvPr id="4" name="Slide Number Placeholder 3"/>
          <p:cNvSpPr>
            <a:spLocks noGrp="1"/>
          </p:cNvSpPr>
          <p:nvPr>
            <p:ph type="sldNum" sz="quarter" idx="5"/>
          </p:nvPr>
        </p:nvSpPr>
        <p:spPr/>
        <p:txBody>
          <a:bodyPr/>
          <a:lstStyle/>
          <a:p>
            <a:fld id="{FD3C4449-1F8B-48F1-811E-E4A2D4E64C2C}" type="slidenum">
              <a:rPr lang="en-US" smtClean="0"/>
              <a:t>9</a:t>
            </a:fld>
            <a:endParaRPr lang="en-US"/>
          </a:p>
        </p:txBody>
      </p:sp>
    </p:spTree>
    <p:extLst>
      <p:ext uri="{BB962C8B-B14F-4D97-AF65-F5344CB8AC3E}">
        <p14:creationId xmlns:p14="http://schemas.microsoft.com/office/powerpoint/2010/main" val="4271806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40466543"/>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3600" y="190500"/>
            <a:ext cx="10617200" cy="6096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327228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1219201"/>
            <a:ext cx="27940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1219201"/>
            <a:ext cx="8178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060474"/>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8933" y="177800"/>
            <a:ext cx="10566400" cy="6096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1504397"/>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40807781"/>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90500"/>
            <a:ext cx="10566400" cy="6096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099583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211138"/>
            <a:ext cx="10566400" cy="56356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844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844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8678767"/>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78933" y="190500"/>
            <a:ext cx="10566400" cy="609600"/>
          </a:xfrm>
        </p:spPr>
        <p:txBody>
          <a:bodyPr/>
          <a:lstStyle/>
          <a:p>
            <a:r>
              <a:rPr lang="en-US"/>
              <a:t>Click to edit Master title style</a:t>
            </a:r>
          </a:p>
        </p:txBody>
      </p:sp>
    </p:spTree>
    <p:extLst>
      <p:ext uri="{BB962C8B-B14F-4D97-AF65-F5344CB8AC3E}">
        <p14:creationId xmlns:p14="http://schemas.microsoft.com/office/powerpoint/2010/main" val="2168631069"/>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106685"/>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21920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219201"/>
            <a:ext cx="6815667" cy="4800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362201"/>
            <a:ext cx="4011084" cy="3657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33964082"/>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46482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508000" y="1143000"/>
            <a:ext cx="11074400" cy="34290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438400" y="5257800"/>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0329307"/>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Grp="1" noChangeArrowheads="1"/>
          </p:cNvSpPr>
          <p:nvPr>
            <p:ph type="title"/>
          </p:nvPr>
        </p:nvSpPr>
        <p:spPr bwMode="auto">
          <a:xfrm>
            <a:off x="406400" y="152400"/>
            <a:ext cx="10972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Presentation Title Goes Here</a:t>
            </a:r>
          </a:p>
        </p:txBody>
      </p:sp>
      <p:sp>
        <p:nvSpPr>
          <p:cNvPr id="1035" name="Rectangle 11"/>
          <p:cNvSpPr>
            <a:spLocks noGrp="1" noChangeArrowheads="1"/>
          </p:cNvSpPr>
          <p:nvPr>
            <p:ph type="body" idx="1"/>
          </p:nvPr>
        </p:nvSpPr>
        <p:spPr bwMode="auto">
          <a:xfrm>
            <a:off x="609600" y="1600201"/>
            <a:ext cx="109728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6" name="Rectangle 12"/>
          <p:cNvSpPr>
            <a:spLocks noChangeArrowheads="1"/>
          </p:cNvSpPr>
          <p:nvPr/>
        </p:nvSpPr>
        <p:spPr bwMode="auto">
          <a:xfrm>
            <a:off x="4978400" y="6096000"/>
            <a:ext cx="7010400" cy="609600"/>
          </a:xfrm>
          <a:prstGeom prst="rect">
            <a:avLst/>
          </a:prstGeom>
          <a:solidFill>
            <a:schemeClr val="bg1"/>
          </a:solidFill>
          <a:ln w="9525">
            <a:noFill/>
            <a:miter lim="800000"/>
            <a:headEnd/>
            <a:tailEnd/>
          </a:ln>
          <a:effectLst/>
        </p:spPr>
        <p:txBody>
          <a:bodyPr wrap="none" anchor="ctr"/>
          <a:lstStyle/>
          <a:p>
            <a:endParaRPr lang="en-US" sz="1800"/>
          </a:p>
        </p:txBody>
      </p:sp>
      <p:pic>
        <p:nvPicPr>
          <p:cNvPr id="8" name="Picture 10" descr="blue banner"/>
          <p:cNvPicPr>
            <a:picLocks noChangeAspect="1" noChangeArrowheads="1"/>
          </p:cNvPicPr>
          <p:nvPr/>
        </p:nvPicPr>
        <p:blipFill>
          <a:blip r:embed="rId13" cstate="print"/>
          <a:srcRect/>
          <a:stretch>
            <a:fillRect/>
          </a:stretch>
        </p:blipFill>
        <p:spPr bwMode="auto">
          <a:xfrm>
            <a:off x="406400" y="152400"/>
            <a:ext cx="11176000" cy="914400"/>
          </a:xfrm>
          <a:prstGeom prst="rect">
            <a:avLst/>
          </a:prstGeom>
          <a:noFill/>
        </p:spPr>
      </p:pic>
      <p:pic>
        <p:nvPicPr>
          <p:cNvPr id="9" name="Picture 9" descr="DOH-rgb"/>
          <p:cNvPicPr>
            <a:picLocks noChangeAspect="1" noChangeArrowheads="1"/>
          </p:cNvPicPr>
          <p:nvPr/>
        </p:nvPicPr>
        <p:blipFill>
          <a:blip r:embed="rId14" cstate="print"/>
          <a:srcRect/>
          <a:stretch>
            <a:fillRect/>
          </a:stretch>
        </p:blipFill>
        <p:spPr bwMode="auto">
          <a:xfrm>
            <a:off x="8534400" y="6096001"/>
            <a:ext cx="3016251" cy="549275"/>
          </a:xfrm>
          <a:prstGeom prst="rect">
            <a:avLst/>
          </a:prstGeom>
          <a:noFill/>
        </p:spPr>
      </p:pic>
      <p:pic>
        <p:nvPicPr>
          <p:cNvPr id="7" name="Picture 2">
            <a:extLst>
              <a:ext uri="{FF2B5EF4-FFF2-40B4-BE49-F238E27FC236}">
                <a16:creationId xmlns:a16="http://schemas.microsoft.com/office/drawing/2014/main" id="{389B0C6E-1DB1-A24C-A621-D8A7DF391CC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62000" y="5960907"/>
            <a:ext cx="2076450" cy="71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126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xStyles>
    <p:titleStyle>
      <a:lvl1pPr algn="l" rtl="0" eaLnBrk="1" fontAlgn="base" hangingPunct="1">
        <a:spcBef>
          <a:spcPct val="0"/>
        </a:spcBef>
        <a:spcAft>
          <a:spcPct val="0"/>
        </a:spcAft>
        <a:defRPr sz="3800">
          <a:solidFill>
            <a:schemeClr val="bg1"/>
          </a:solidFill>
          <a:latin typeface="+mj-lt"/>
          <a:ea typeface="+mj-ea"/>
          <a:cs typeface="+mj-cs"/>
        </a:defRPr>
      </a:lvl1pPr>
      <a:lvl2pPr algn="l" rtl="0" eaLnBrk="1" fontAlgn="base" hangingPunct="1">
        <a:spcBef>
          <a:spcPct val="0"/>
        </a:spcBef>
        <a:spcAft>
          <a:spcPct val="0"/>
        </a:spcAft>
        <a:defRPr sz="3800">
          <a:solidFill>
            <a:schemeClr val="bg1"/>
          </a:solidFill>
          <a:latin typeface="Verdana" pitchFamily="34" charset="0"/>
        </a:defRPr>
      </a:lvl2pPr>
      <a:lvl3pPr algn="l" rtl="0" eaLnBrk="1" fontAlgn="base" hangingPunct="1">
        <a:spcBef>
          <a:spcPct val="0"/>
        </a:spcBef>
        <a:spcAft>
          <a:spcPct val="0"/>
        </a:spcAft>
        <a:defRPr sz="3800">
          <a:solidFill>
            <a:schemeClr val="bg1"/>
          </a:solidFill>
          <a:latin typeface="Verdana" pitchFamily="34" charset="0"/>
        </a:defRPr>
      </a:lvl3pPr>
      <a:lvl4pPr algn="l" rtl="0" eaLnBrk="1" fontAlgn="base" hangingPunct="1">
        <a:spcBef>
          <a:spcPct val="0"/>
        </a:spcBef>
        <a:spcAft>
          <a:spcPct val="0"/>
        </a:spcAft>
        <a:defRPr sz="3800">
          <a:solidFill>
            <a:schemeClr val="bg1"/>
          </a:solidFill>
          <a:latin typeface="Verdana" pitchFamily="34" charset="0"/>
        </a:defRPr>
      </a:lvl4pPr>
      <a:lvl5pPr algn="l" rtl="0" eaLnBrk="1" fontAlgn="base" hangingPunct="1">
        <a:spcBef>
          <a:spcPct val="0"/>
        </a:spcBef>
        <a:spcAft>
          <a:spcPct val="0"/>
        </a:spcAft>
        <a:defRPr sz="3800">
          <a:solidFill>
            <a:schemeClr val="bg1"/>
          </a:solidFill>
          <a:latin typeface="Verdana" pitchFamily="34" charset="0"/>
        </a:defRPr>
      </a:lvl5pPr>
      <a:lvl6pPr marL="457200" algn="l" rtl="0" eaLnBrk="1" fontAlgn="base" hangingPunct="1">
        <a:spcBef>
          <a:spcPct val="0"/>
        </a:spcBef>
        <a:spcAft>
          <a:spcPct val="0"/>
        </a:spcAft>
        <a:defRPr sz="3800">
          <a:solidFill>
            <a:schemeClr val="bg1"/>
          </a:solidFill>
          <a:latin typeface="Verdana" pitchFamily="34" charset="0"/>
        </a:defRPr>
      </a:lvl6pPr>
      <a:lvl7pPr marL="914400" algn="l" rtl="0" eaLnBrk="1" fontAlgn="base" hangingPunct="1">
        <a:spcBef>
          <a:spcPct val="0"/>
        </a:spcBef>
        <a:spcAft>
          <a:spcPct val="0"/>
        </a:spcAft>
        <a:defRPr sz="3800">
          <a:solidFill>
            <a:schemeClr val="bg1"/>
          </a:solidFill>
          <a:latin typeface="Verdana" pitchFamily="34" charset="0"/>
        </a:defRPr>
      </a:lvl7pPr>
      <a:lvl8pPr marL="1371600" algn="l" rtl="0" eaLnBrk="1" fontAlgn="base" hangingPunct="1">
        <a:spcBef>
          <a:spcPct val="0"/>
        </a:spcBef>
        <a:spcAft>
          <a:spcPct val="0"/>
        </a:spcAft>
        <a:defRPr sz="3800">
          <a:solidFill>
            <a:schemeClr val="bg1"/>
          </a:solidFill>
          <a:latin typeface="Verdana" pitchFamily="34" charset="0"/>
        </a:defRPr>
      </a:lvl8pPr>
      <a:lvl9pPr marL="1828800" algn="l" rtl="0" eaLnBrk="1" fontAlgn="base" hangingPunct="1">
        <a:spcBef>
          <a:spcPct val="0"/>
        </a:spcBef>
        <a:spcAft>
          <a:spcPct val="0"/>
        </a:spcAft>
        <a:defRPr sz="3800">
          <a:solidFill>
            <a:schemeClr val="bg1"/>
          </a:solidFill>
          <a:latin typeface="Verdan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6"/>
        </a:buBlip>
        <a:defRPr sz="2800">
          <a:solidFill>
            <a:schemeClr val="tx1"/>
          </a:solidFill>
          <a:latin typeface="+mn-lt"/>
        </a:defRPr>
      </a:lvl2pPr>
      <a:lvl3pPr marL="1143000" indent="-228600" algn="l" rtl="0" eaLnBrk="1" fontAlgn="base" hangingPunct="1">
        <a:spcBef>
          <a:spcPct val="20000"/>
        </a:spcBef>
        <a:spcAft>
          <a:spcPct val="0"/>
        </a:spcAft>
        <a:buBlip>
          <a:blip r:embed="rId16"/>
        </a:buBlip>
        <a:defRPr sz="2400">
          <a:solidFill>
            <a:schemeClr val="tx1"/>
          </a:solidFill>
          <a:latin typeface="+mn-lt"/>
        </a:defRPr>
      </a:lvl3pPr>
      <a:lvl4pPr marL="1600200" indent="-228600" algn="l" rtl="0" eaLnBrk="1" fontAlgn="base" hangingPunct="1">
        <a:spcBef>
          <a:spcPct val="20000"/>
        </a:spcBef>
        <a:spcAft>
          <a:spcPct val="0"/>
        </a:spcAft>
        <a:buBlip>
          <a:blip r:embed="rId16"/>
        </a:buBlip>
        <a:defRPr sz="2000">
          <a:solidFill>
            <a:schemeClr val="tx1"/>
          </a:solidFill>
          <a:latin typeface="+mn-lt"/>
        </a:defRPr>
      </a:lvl4pPr>
      <a:lvl5pPr marL="2057400" indent="-228600" algn="l" rtl="0" eaLnBrk="1" fontAlgn="base" hangingPunct="1">
        <a:spcBef>
          <a:spcPct val="20000"/>
        </a:spcBef>
        <a:spcAft>
          <a:spcPct val="0"/>
        </a:spcAft>
        <a:buBlip>
          <a:blip r:embed="rId16"/>
        </a:buBlip>
        <a:defRPr sz="2000">
          <a:solidFill>
            <a:schemeClr val="tx1"/>
          </a:solidFill>
          <a:latin typeface="+mn-lt"/>
        </a:defRPr>
      </a:lvl5pPr>
      <a:lvl6pPr marL="2514600" indent="-228600" algn="l" rtl="0" eaLnBrk="1" fontAlgn="base" hangingPunct="1">
        <a:spcBef>
          <a:spcPct val="20000"/>
        </a:spcBef>
        <a:spcAft>
          <a:spcPct val="0"/>
        </a:spcAft>
        <a:buBlip>
          <a:blip r:embed="rId16"/>
        </a:buBlip>
        <a:defRPr sz="2000">
          <a:solidFill>
            <a:schemeClr val="tx1"/>
          </a:solidFill>
          <a:latin typeface="+mn-lt"/>
        </a:defRPr>
      </a:lvl6pPr>
      <a:lvl7pPr marL="2971800" indent="-228600" algn="l" rtl="0" eaLnBrk="1" fontAlgn="base" hangingPunct="1">
        <a:spcBef>
          <a:spcPct val="20000"/>
        </a:spcBef>
        <a:spcAft>
          <a:spcPct val="0"/>
        </a:spcAft>
        <a:buBlip>
          <a:blip r:embed="rId16"/>
        </a:buBlip>
        <a:defRPr sz="2000">
          <a:solidFill>
            <a:schemeClr val="tx1"/>
          </a:solidFill>
          <a:latin typeface="+mn-lt"/>
        </a:defRPr>
      </a:lvl7pPr>
      <a:lvl8pPr marL="3429000" indent="-228600" algn="l" rtl="0" eaLnBrk="1" fontAlgn="base" hangingPunct="1">
        <a:spcBef>
          <a:spcPct val="20000"/>
        </a:spcBef>
        <a:spcAft>
          <a:spcPct val="0"/>
        </a:spcAft>
        <a:buBlip>
          <a:blip r:embed="rId16"/>
        </a:buBlip>
        <a:defRPr sz="2000">
          <a:solidFill>
            <a:schemeClr val="tx1"/>
          </a:solidFill>
          <a:latin typeface="+mn-lt"/>
        </a:defRPr>
      </a:lvl8pPr>
      <a:lvl9pPr marL="3886200" indent="-228600" algn="l" rtl="0" eaLnBrk="1" fontAlgn="base" hangingPunct="1">
        <a:spcBef>
          <a:spcPct val="20000"/>
        </a:spcBef>
        <a:spcAft>
          <a:spcPct val="0"/>
        </a:spcAft>
        <a:buBlip>
          <a:blip r:embed="rId16"/>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5.png"/><Relationship Id="rId5" Type="http://schemas.openxmlformats.org/officeDocument/2006/relationships/hyperlink" Target="https://www.cdc.gov/coronavirus/2019-ncov/community/schools-childcare/k-12-staff.html#supporting-staff-mental-health" TargetMode="Externa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hyperlink" Target="https://www.nctsn.org/resources/strengthening-your-resilience-take-care-of-yourself-as-you-care-for-others" TargetMode="External"/><Relationship Id="rId3" Type="http://schemas.openxmlformats.org/officeDocument/2006/relationships/slideLayout" Target="../slideLayouts/slideLayout2.xml"/><Relationship Id="rId7" Type="http://schemas.openxmlformats.org/officeDocument/2006/relationships/hyperlink" Target="https://www.nctsn.org/resources/age-related-reactions-traumatic-event" TargetMode="External"/><Relationship Id="rId12" Type="http://schemas.openxmlformats.org/officeDocument/2006/relationships/image" Target="../media/image5.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hyperlink" Target="https://www.nctsn.org/what-is-child-trauma/trauma-types/disasters/pandemic-resources?page=2" TargetMode="External"/><Relationship Id="rId11" Type="http://schemas.openxmlformats.org/officeDocument/2006/relationships/hyperlink" Target="https://www.cdc.gov/coronavirus/2019-ncov/daily-life-coping/stress-coping/index.html" TargetMode="External"/><Relationship Id="rId5" Type="http://schemas.openxmlformats.org/officeDocument/2006/relationships/hyperlink" Target="http://www.aft.org/coronavirus" TargetMode="External"/><Relationship Id="rId10" Type="http://schemas.openxmlformats.org/officeDocument/2006/relationships/hyperlink" Target="https://www.nctsn.org/resources/taking-care-of-yourself" TargetMode="External"/><Relationship Id="rId4" Type="http://schemas.openxmlformats.org/officeDocument/2006/relationships/notesSlide" Target="../notesSlides/notesSlide12.xml"/><Relationship Id="rId9" Type="http://schemas.openxmlformats.org/officeDocument/2006/relationships/hyperlink" Target="https://www.nctsn.org/resources/parent-caregiver-guide-to-helping-families-cope-with-the-coronavirus-disease-2019"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www.aft.org/coronavirus" TargetMode="External"/><Relationship Id="rId5" Type="http://schemas.openxmlformats.org/officeDocument/2006/relationships/hyperlink" Target="https://www.cdc.gov/coronavirus/2019-ncov/daily-life-coping/managing-stress-anxiety.html" TargetMode="Externa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8.png"/><Relationship Id="rId5" Type="http://schemas.openxmlformats.org/officeDocument/2006/relationships/hyperlink" Target="https://www.cdc.gov/coronavirus/2019-ncov/daily-life-coping/stress-coping/care-for-yourself.html" TargetMode="Externa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hyperlink" Target="https://www.nctsn.org/resources/parent-caregiver-guide-to-helping-families-cope-with-the-coronavirus-disease-2019" TargetMode="External"/><Relationship Id="rId5" Type="http://schemas.openxmlformats.org/officeDocument/2006/relationships/hyperlink" Target="https://www.nctsn.org/resources/age-related-reactions-traumatic-event" TargetMode="Externa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hyperlink" Target="https://www.cdc.gov/coronavirus/2019-ncov/downloads/mental-health/Teachers-Encourage-Your-Students-to-Care.pdf" TargetMode="External"/><Relationship Id="rId5" Type="http://schemas.openxmlformats.org/officeDocument/2006/relationships/hyperlink" Target="https://www.cdc.gov/coronavirus/2019-ncov/downloads/mental-health/Students-Care-for-Yourself.pdf" TargetMode="External"/><Relationship Id="rId4" Type="http://schemas.openxmlformats.org/officeDocument/2006/relationships/notesSlide" Target="../notesSlides/notesSlide9.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86C70-6221-4511-AB58-F72E2AF4CC02}"/>
              </a:ext>
            </a:extLst>
          </p:cNvPr>
          <p:cNvSpPr>
            <a:spLocks noGrp="1"/>
          </p:cNvSpPr>
          <p:nvPr>
            <p:ph type="ctrTitle"/>
          </p:nvPr>
        </p:nvSpPr>
        <p:spPr>
          <a:xfrm>
            <a:off x="914400" y="1807483"/>
            <a:ext cx="10363200" cy="2866117"/>
          </a:xfrm>
        </p:spPr>
        <p:txBody>
          <a:bodyPr/>
          <a:lstStyle/>
          <a:p>
            <a:pPr algn="ctr"/>
            <a:r>
              <a:rPr lang="en-US" dirty="0"/>
              <a:t>Considerations for Mental Health and Well-Being during the COVID-19 Pandemic</a:t>
            </a:r>
          </a:p>
        </p:txBody>
      </p:sp>
      <p:sp>
        <p:nvSpPr>
          <p:cNvPr id="3" name="TextBox 2">
            <a:extLst>
              <a:ext uri="{FF2B5EF4-FFF2-40B4-BE49-F238E27FC236}">
                <a16:creationId xmlns:a16="http://schemas.microsoft.com/office/drawing/2014/main" id="{9F17B369-20CC-4A88-ACEA-0BB5EBC4EF21}"/>
              </a:ext>
            </a:extLst>
          </p:cNvPr>
          <p:cNvSpPr txBox="1"/>
          <p:nvPr/>
        </p:nvSpPr>
        <p:spPr>
          <a:xfrm>
            <a:off x="5139159" y="4838218"/>
            <a:ext cx="3183038" cy="523220"/>
          </a:xfrm>
          <a:prstGeom prst="rect">
            <a:avLst/>
          </a:prstGeom>
          <a:noFill/>
        </p:spPr>
        <p:txBody>
          <a:bodyPr wrap="square" rtlCol="0">
            <a:spAutoFit/>
          </a:bodyPr>
          <a:lstStyle/>
          <a:p>
            <a:r>
              <a:rPr lang="en-US" sz="2800" dirty="0"/>
              <a:t>May 2021</a:t>
            </a:r>
          </a:p>
        </p:txBody>
      </p:sp>
      <p:pic>
        <p:nvPicPr>
          <p:cNvPr id="5" name="Recorded Sound">
            <a:hlinkClick r:id="" action="ppaction://media"/>
            <a:extLst>
              <a:ext uri="{FF2B5EF4-FFF2-40B4-BE49-F238E27FC236}">
                <a16:creationId xmlns:a16="http://schemas.microsoft.com/office/drawing/2014/main" id="{5D29A0DC-3945-4393-AE0D-61E393B2295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0657" y="6362700"/>
            <a:ext cx="406400" cy="406400"/>
          </a:xfrm>
          <a:prstGeom prst="rect">
            <a:avLst/>
          </a:prstGeom>
        </p:spPr>
      </p:pic>
    </p:spTree>
    <p:extLst>
      <p:ext uri="{BB962C8B-B14F-4D97-AF65-F5344CB8AC3E}">
        <p14:creationId xmlns:p14="http://schemas.microsoft.com/office/powerpoint/2010/main" val="3687233302"/>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99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3A26-C18A-4F6F-92F5-0D9DBCE179C9}"/>
              </a:ext>
            </a:extLst>
          </p:cNvPr>
          <p:cNvSpPr>
            <a:spLocks noGrp="1"/>
          </p:cNvSpPr>
          <p:nvPr>
            <p:ph type="title"/>
          </p:nvPr>
        </p:nvSpPr>
        <p:spPr>
          <a:xfrm>
            <a:off x="778933" y="177799"/>
            <a:ext cx="10566400" cy="629723"/>
          </a:xfrm>
        </p:spPr>
        <p:txBody>
          <a:bodyPr/>
          <a:lstStyle/>
          <a:p>
            <a:r>
              <a:rPr lang="en-US" dirty="0">
                <a:ea typeface="Verdana"/>
                <a:cs typeface="Verdana"/>
              </a:rPr>
              <a:t>School support for mental health</a:t>
            </a:r>
          </a:p>
        </p:txBody>
      </p:sp>
      <p:sp>
        <p:nvSpPr>
          <p:cNvPr id="3" name="Content Placeholder 2">
            <a:extLst>
              <a:ext uri="{FF2B5EF4-FFF2-40B4-BE49-F238E27FC236}">
                <a16:creationId xmlns:a16="http://schemas.microsoft.com/office/drawing/2014/main" id="{FD352B3C-C6A8-4009-AEFF-ED04D5D0B285}"/>
              </a:ext>
            </a:extLst>
          </p:cNvPr>
          <p:cNvSpPr>
            <a:spLocks noGrp="1"/>
          </p:cNvSpPr>
          <p:nvPr>
            <p:ph idx="1"/>
          </p:nvPr>
        </p:nvSpPr>
        <p:spPr>
          <a:xfrm>
            <a:off x="389745" y="2187391"/>
            <a:ext cx="11122701" cy="2504528"/>
          </a:xfrm>
        </p:spPr>
        <p:txBody>
          <a:bodyPr>
            <a:normAutofit/>
          </a:bodyPr>
          <a:lstStyle/>
          <a:p>
            <a:r>
              <a:rPr lang="en-US" sz="2800" dirty="0"/>
              <a:t>Ask your school administrators what can be done to:</a:t>
            </a:r>
          </a:p>
          <a:p>
            <a:pPr marL="403225" lvl="1" indent="-284163"/>
            <a:r>
              <a:rPr lang="en-US" sz="2400" dirty="0"/>
              <a:t>Promote awareness of employee assistance and counseling services</a:t>
            </a:r>
          </a:p>
          <a:p>
            <a:pPr marL="403225" lvl="1" indent="-284163"/>
            <a:r>
              <a:rPr lang="en-US" sz="2400" dirty="0"/>
              <a:t>Adopt flexible sick leave policies to adapt to changing circumstances </a:t>
            </a:r>
          </a:p>
          <a:p>
            <a:pPr marL="403225" lvl="1" indent="-284163"/>
            <a:r>
              <a:rPr lang="en-US" sz="2400" dirty="0"/>
              <a:t>Foster practices that promote mental health and wellness</a:t>
            </a:r>
          </a:p>
          <a:p>
            <a:pPr marL="403225" lvl="1" indent="-284163"/>
            <a:r>
              <a:rPr lang="en-US" sz="2400" dirty="0"/>
              <a:t>Provide training to meet the demands of a changed classroom</a:t>
            </a:r>
          </a:p>
          <a:p>
            <a:pPr lvl="1"/>
            <a:endParaRPr lang="en-US" sz="2400" dirty="0"/>
          </a:p>
        </p:txBody>
      </p:sp>
      <p:sp>
        <p:nvSpPr>
          <p:cNvPr id="4" name="TextBox 3">
            <a:extLst>
              <a:ext uri="{FF2B5EF4-FFF2-40B4-BE49-F238E27FC236}">
                <a16:creationId xmlns:a16="http://schemas.microsoft.com/office/drawing/2014/main" id="{D2C8FD52-F2DA-F344-8D8D-E4779F825D34}"/>
              </a:ext>
            </a:extLst>
          </p:cNvPr>
          <p:cNvSpPr txBox="1"/>
          <p:nvPr/>
        </p:nvSpPr>
        <p:spPr>
          <a:xfrm>
            <a:off x="3387778" y="5827464"/>
            <a:ext cx="4571999" cy="646331"/>
          </a:xfrm>
          <a:prstGeom prst="rect">
            <a:avLst/>
          </a:prstGeom>
          <a:noFill/>
        </p:spPr>
        <p:txBody>
          <a:bodyPr wrap="square" rtlCol="0">
            <a:spAutoFit/>
          </a:bodyPr>
          <a:lstStyle/>
          <a:p>
            <a:r>
              <a:rPr lang="en-US" sz="1200" dirty="0"/>
              <a:t>Source: CDC. </a:t>
            </a:r>
            <a:r>
              <a:rPr lang="en-US" sz="1200" dirty="0">
                <a:hlinkClick r:id="rId5"/>
              </a:rPr>
              <a:t>https://www.cdc.gov/coronavirus/2019-ncov/community/schools-childcare/k-12-staff.html#supporting-staff-mental-health</a:t>
            </a:r>
            <a:r>
              <a:rPr lang="en-US" sz="1200" dirty="0"/>
              <a:t> </a:t>
            </a:r>
          </a:p>
        </p:txBody>
      </p:sp>
      <p:pic>
        <p:nvPicPr>
          <p:cNvPr id="5" name="Recorded Sound">
            <a:hlinkClick r:id="" action="ppaction://media"/>
            <a:extLst>
              <a:ext uri="{FF2B5EF4-FFF2-40B4-BE49-F238E27FC236}">
                <a16:creationId xmlns:a16="http://schemas.microsoft.com/office/drawing/2014/main" id="{DB873A53-9E21-48B9-80E6-2F5306B2039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26534" y="6443133"/>
            <a:ext cx="406400" cy="406400"/>
          </a:xfrm>
          <a:prstGeom prst="rect">
            <a:avLst/>
          </a:prstGeom>
        </p:spPr>
      </p:pic>
    </p:spTree>
    <p:extLst>
      <p:ext uri="{BB962C8B-B14F-4D97-AF65-F5344CB8AC3E}">
        <p14:creationId xmlns:p14="http://schemas.microsoft.com/office/powerpoint/2010/main" val="298721507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245" fill="hold"/>
                                        <p:tgtEl>
                                          <p:spTgt spid="5"/>
                                        </p:tgtEl>
                                      </p:cBhvr>
                                    </p:cmd>
                                  </p:childTnLst>
                                </p:cTn>
                              </p:par>
                              <p:par>
                                <p:cTn id="7" presetID="1" presetClass="entr" presetSubtype="0" fill="hold" nodeType="withEffect">
                                  <p:stCondLst>
                                    <p:cond delay="60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100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178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270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379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7243F-BB74-4AD4-88A0-F5AE6474EDD1}"/>
              </a:ext>
            </a:extLst>
          </p:cNvPr>
          <p:cNvSpPr>
            <a:spLocks noGrp="1"/>
          </p:cNvSpPr>
          <p:nvPr>
            <p:ph type="title"/>
          </p:nvPr>
        </p:nvSpPr>
        <p:spPr/>
        <p:txBody>
          <a:bodyPr wrap="square" anchor="ctr">
            <a:normAutofit/>
          </a:bodyPr>
          <a:lstStyle/>
          <a:p>
            <a:pPr>
              <a:lnSpc>
                <a:spcPct val="90000"/>
              </a:lnSpc>
            </a:pPr>
            <a:r>
              <a:rPr lang="en-US" sz="3500"/>
              <a:t>In summary</a:t>
            </a:r>
          </a:p>
        </p:txBody>
      </p:sp>
      <p:sp>
        <p:nvSpPr>
          <p:cNvPr id="3" name="Content Placeholder 2">
            <a:extLst>
              <a:ext uri="{FF2B5EF4-FFF2-40B4-BE49-F238E27FC236}">
                <a16:creationId xmlns:a16="http://schemas.microsoft.com/office/drawing/2014/main" id="{8F9B04B1-B480-4902-ACFA-874423A58171}"/>
              </a:ext>
            </a:extLst>
          </p:cNvPr>
          <p:cNvSpPr>
            <a:spLocks noGrp="1"/>
          </p:cNvSpPr>
          <p:nvPr>
            <p:ph idx="1"/>
          </p:nvPr>
        </p:nvSpPr>
        <p:spPr>
          <a:xfrm>
            <a:off x="609600" y="1338161"/>
            <a:ext cx="10972800" cy="4267200"/>
          </a:xfrm>
        </p:spPr>
        <p:txBody>
          <a:bodyPr wrap="square" anchor="t">
            <a:normAutofit/>
          </a:bodyPr>
          <a:lstStyle/>
          <a:p>
            <a:r>
              <a:rPr lang="en-US" sz="2800" dirty="0"/>
              <a:t>We should acknowledge all the ways that the pandemic has caused stress and disruptions in our lives and the lives of the children and families we serve</a:t>
            </a:r>
          </a:p>
          <a:p>
            <a:r>
              <a:rPr lang="en-US" sz="2800" dirty="0"/>
              <a:t>Returning to the classroom will bring new stresses, and we need to be ready</a:t>
            </a:r>
          </a:p>
          <a:p>
            <a:r>
              <a:rPr lang="en-US" sz="2800" dirty="0"/>
              <a:t>We need to monitor ourselves and our students for signs of stress</a:t>
            </a:r>
          </a:p>
          <a:p>
            <a:r>
              <a:rPr lang="en-US" sz="2800" dirty="0"/>
              <a:t>There are things we can do to prevent or cope with stresses that arise</a:t>
            </a:r>
          </a:p>
        </p:txBody>
      </p:sp>
      <p:pic>
        <p:nvPicPr>
          <p:cNvPr id="4" name="Recorded Sound">
            <a:hlinkClick r:id="" action="ppaction://media"/>
            <a:extLst>
              <a:ext uri="{FF2B5EF4-FFF2-40B4-BE49-F238E27FC236}">
                <a16:creationId xmlns:a16="http://schemas.microsoft.com/office/drawing/2014/main" id="{98BA9889-FB83-48CE-96A0-EE13EA43450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3466" y="6451600"/>
            <a:ext cx="406400" cy="406400"/>
          </a:xfrm>
          <a:prstGeom prst="rect">
            <a:avLst/>
          </a:prstGeom>
        </p:spPr>
      </p:pic>
    </p:spTree>
    <p:extLst>
      <p:ext uri="{BB962C8B-B14F-4D97-AF65-F5344CB8AC3E}">
        <p14:creationId xmlns:p14="http://schemas.microsoft.com/office/powerpoint/2010/main" val="827690384"/>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16" fill="hold"/>
                                        <p:tgtEl>
                                          <p:spTgt spid="4"/>
                                        </p:tgtEl>
                                      </p:cBhvr>
                                    </p:cmd>
                                  </p:childTnLst>
                                </p:cTn>
                              </p:par>
                              <p:par>
                                <p:cTn id="7" presetID="1" presetClass="entr" presetSubtype="0" fill="hold" nodeType="withEffect">
                                  <p:stCondLst>
                                    <p:cond delay="30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80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12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150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9424DC-F0EC-4889-8CBA-9EC317123B96}"/>
              </a:ext>
            </a:extLst>
          </p:cNvPr>
          <p:cNvSpPr/>
          <p:nvPr/>
        </p:nvSpPr>
        <p:spPr bwMode="auto">
          <a:xfrm>
            <a:off x="778933" y="177800"/>
            <a:ext cx="10566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fontAlgn="base">
              <a:lnSpc>
                <a:spcPct val="90000"/>
              </a:lnSpc>
              <a:spcBef>
                <a:spcPct val="0"/>
              </a:spcBef>
              <a:spcAft>
                <a:spcPts val="600"/>
              </a:spcAft>
            </a:pPr>
            <a:r>
              <a:rPr lang="en-US" sz="3500" dirty="0">
                <a:solidFill>
                  <a:schemeClr val="bg1"/>
                </a:solidFill>
                <a:latin typeface="+mj-lt"/>
                <a:ea typeface="+mj-ea"/>
                <a:cs typeface="+mj-cs"/>
              </a:rPr>
              <a:t>References and additional resources</a:t>
            </a:r>
          </a:p>
        </p:txBody>
      </p:sp>
      <p:sp>
        <p:nvSpPr>
          <p:cNvPr id="3" name="Content Placeholder 2">
            <a:extLst>
              <a:ext uri="{FF2B5EF4-FFF2-40B4-BE49-F238E27FC236}">
                <a16:creationId xmlns:a16="http://schemas.microsoft.com/office/drawing/2014/main" id="{8F9B04B1-B480-4902-ACFA-874423A58171}"/>
              </a:ext>
            </a:extLst>
          </p:cNvPr>
          <p:cNvSpPr>
            <a:spLocks noGrp="1"/>
          </p:cNvSpPr>
          <p:nvPr>
            <p:ph idx="1"/>
          </p:nvPr>
        </p:nvSpPr>
        <p:spPr>
          <a:xfrm>
            <a:off x="495296" y="1309686"/>
            <a:ext cx="10972800" cy="4514851"/>
          </a:xfrm>
        </p:spPr>
        <p:txBody>
          <a:bodyPr vert="horz" wrap="square" lIns="91440" tIns="45720" rIns="91440" bIns="45720" numCol="1" anchor="t" anchorCtr="0" compatLnSpc="1">
            <a:prstTxWarp prst="textNoShape">
              <a:avLst/>
            </a:prstTxWarp>
            <a:normAutofit fontScale="92500" lnSpcReduction="10000"/>
          </a:bodyPr>
          <a:lstStyle/>
          <a:p>
            <a:pPr marR="0"/>
            <a:r>
              <a:rPr lang="en-US" sz="1800" dirty="0"/>
              <a:t>American Federation of Teachers. COVID-19 Resources: Taking Care of Yourself in a Difficult Time. </a:t>
            </a:r>
            <a:r>
              <a:rPr lang="en-US" sz="1800" dirty="0">
                <a:hlinkClick r:id="rId5"/>
              </a:rPr>
              <a:t>www.aft.org/coronavirus</a:t>
            </a:r>
            <a:endParaRPr lang="en-US" sz="1800" dirty="0"/>
          </a:p>
          <a:p>
            <a:pPr marR="0"/>
            <a:r>
              <a:rPr lang="en-US" sz="1800" dirty="0"/>
              <a:t>The National Child Traumatic Stress Network (NCTSN) COVID-19 Resources, </a:t>
            </a:r>
            <a:r>
              <a:rPr lang="en-US" sz="1800" dirty="0">
                <a:hlinkClick r:id="rId6"/>
              </a:rPr>
              <a:t>https://www.nctsn.org/what-is-child-trauma/trauma-types/disasters/pandemic-resources?page=2</a:t>
            </a:r>
            <a:endParaRPr lang="en-US" sz="1800" dirty="0"/>
          </a:p>
          <a:p>
            <a:pPr marR="0"/>
            <a:r>
              <a:rPr lang="en-US" sz="1800" dirty="0"/>
              <a:t>Here are some of the specific fact sheets and guides from NCTSN:</a:t>
            </a:r>
          </a:p>
          <a:p>
            <a:pPr lvl="1"/>
            <a:r>
              <a:rPr lang="en-US" sz="1800" dirty="0"/>
              <a:t>Age-Related Reactions to a Traumatic Event, </a:t>
            </a:r>
            <a:r>
              <a:rPr lang="en-US" sz="1800" dirty="0">
                <a:ea typeface="+mn-lt"/>
                <a:cs typeface="+mn-lt"/>
                <a:hlinkClick r:id="rId7"/>
              </a:rPr>
              <a:t>https://www.nctsn.org/resources/age-related-reactions-traumatic-event</a:t>
            </a:r>
            <a:endParaRPr lang="en-US" sz="1800" dirty="0"/>
          </a:p>
          <a:p>
            <a:pPr lvl="1"/>
            <a:r>
              <a:rPr lang="en-US" sz="1800" dirty="0"/>
              <a:t>Strengthening Your Resilience: Taking Care of Yourself as You Care for Others, </a:t>
            </a:r>
            <a:r>
              <a:rPr lang="en-US" sz="1800" dirty="0">
                <a:ea typeface="+mn-lt"/>
                <a:cs typeface="+mn-lt"/>
                <a:hlinkClick r:id="rId8"/>
              </a:rPr>
              <a:t>https://www.nctsn.org/resources/strengthening-your-resilience-take-care-of-yourself-as-you-care-for-others</a:t>
            </a:r>
            <a:endParaRPr lang="en-US" sz="1800" dirty="0">
              <a:ea typeface="Verdana"/>
              <a:cs typeface="Verdana"/>
            </a:endParaRPr>
          </a:p>
          <a:p>
            <a:pPr lvl="1"/>
            <a:r>
              <a:rPr lang="en-US" sz="1800" dirty="0"/>
              <a:t>Parent/Caregiver Guide to Helping Families Cope with the COVID-19 Pandemic, </a:t>
            </a:r>
            <a:r>
              <a:rPr lang="en-US" sz="1800" dirty="0">
                <a:ea typeface="+mn-lt"/>
                <a:cs typeface="+mn-lt"/>
                <a:hlinkClick r:id="rId9"/>
              </a:rPr>
              <a:t>https://www.nctsn.org/resources/parent-caregiver-guide-to-helping-families-cope-with-the-coronavirus-disease-2019</a:t>
            </a:r>
          </a:p>
          <a:p>
            <a:pPr lvl="1"/>
            <a:r>
              <a:rPr lang="en-US" sz="1800" dirty="0"/>
              <a:t>Taking Care of Yourself, </a:t>
            </a:r>
            <a:r>
              <a:rPr lang="en-US" sz="1800" dirty="0">
                <a:hlinkClick r:id="rId10"/>
              </a:rPr>
              <a:t>https://www.nctsn.org/resources/taking-care-of-yourself</a:t>
            </a:r>
            <a:endParaRPr lang="en-US" sz="1800" dirty="0"/>
          </a:p>
          <a:p>
            <a:r>
              <a:rPr lang="en-US" sz="1800" dirty="0"/>
              <a:t>CDC. Stress and Coping During the COVID-19 Pandemic. Links to many resources:  </a:t>
            </a:r>
            <a:r>
              <a:rPr lang="en-US" sz="1800" dirty="0">
                <a:hlinkClick r:id="rId11"/>
              </a:rPr>
              <a:t>https://www.cdc.gov/coronavirus/2019-ncov/daily-life-coping/stress-coping/index.html</a:t>
            </a:r>
            <a:endParaRPr lang="en-US" sz="1800" dirty="0">
              <a:highlight>
                <a:srgbClr val="FFFF00"/>
              </a:highlight>
            </a:endParaRPr>
          </a:p>
          <a:p>
            <a:endParaRPr lang="en-US" sz="2200" dirty="0"/>
          </a:p>
          <a:p>
            <a:pPr marL="0" indent="0">
              <a:buNone/>
            </a:pPr>
            <a:endParaRPr lang="en-US" sz="2200" dirty="0"/>
          </a:p>
          <a:p>
            <a:pPr marR="0"/>
            <a:endParaRPr lang="en-US" sz="1800" dirty="0"/>
          </a:p>
          <a:p>
            <a:endParaRPr lang="en-US" sz="1800" dirty="0"/>
          </a:p>
        </p:txBody>
      </p:sp>
      <p:pic>
        <p:nvPicPr>
          <p:cNvPr id="4" name="Recorded Sound">
            <a:hlinkClick r:id="" action="ppaction://media"/>
            <a:extLst>
              <a:ext uri="{FF2B5EF4-FFF2-40B4-BE49-F238E27FC236}">
                <a16:creationId xmlns:a16="http://schemas.microsoft.com/office/drawing/2014/main" id="{E6152F9F-0158-448D-8294-9C02273518B5}"/>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406400" y="6510867"/>
            <a:ext cx="406400" cy="406400"/>
          </a:xfrm>
          <a:prstGeom prst="rect">
            <a:avLst/>
          </a:prstGeom>
        </p:spPr>
      </p:pic>
    </p:spTree>
    <p:extLst>
      <p:ext uri="{BB962C8B-B14F-4D97-AF65-F5344CB8AC3E}">
        <p14:creationId xmlns:p14="http://schemas.microsoft.com/office/powerpoint/2010/main" val="749593014"/>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B2070-7569-4A32-BDA4-8C3C6060AAD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Disclaimer</a:t>
            </a:r>
          </a:p>
        </p:txBody>
      </p:sp>
      <p:sp>
        <p:nvSpPr>
          <p:cNvPr id="3" name="Content Placeholder 2">
            <a:extLst>
              <a:ext uri="{FF2B5EF4-FFF2-40B4-BE49-F238E27FC236}">
                <a16:creationId xmlns:a16="http://schemas.microsoft.com/office/drawing/2014/main" id="{369FBAE8-DBCC-450F-AB4E-9ED0C425C0B4}"/>
              </a:ext>
            </a:extLst>
          </p:cNvPr>
          <p:cNvSpPr>
            <a:spLocks noGrp="1"/>
          </p:cNvSpPr>
          <p:nvPr>
            <p:ph idx="1"/>
          </p:nvPr>
        </p:nvSpPr>
        <p:spPr>
          <a:xfrm>
            <a:off x="609600" y="1295400"/>
            <a:ext cx="10972800" cy="4267200"/>
          </a:xfrm>
        </p:spPr>
        <p:txBody>
          <a:bodyPr/>
          <a:lstStyle/>
          <a:p>
            <a:pPr marL="0" lvl="0" indent="0">
              <a:spcBef>
                <a:spcPts val="0"/>
              </a:spcBef>
              <a:spcAft>
                <a:spcPts val="1200"/>
              </a:spcAft>
              <a:buNone/>
            </a:pPr>
            <a:r>
              <a:rPr lang="en-US" sz="2200" dirty="0">
                <a:solidFill>
                  <a:srgbClr val="000000"/>
                </a:solidFill>
                <a:latin typeface="Arial" panose="020B0604020202020204" pitchFamily="34" charset="0"/>
                <a:cs typeface="Arial" panose="020B0604020202020204" pitchFamily="34" charset="0"/>
              </a:rPr>
              <a:t>The following information was developed to support COVID-19 prevention activities in public and non-public Pre-K-12 school settings. </a:t>
            </a:r>
          </a:p>
          <a:p>
            <a:pPr marL="0" indent="0">
              <a:spcBef>
                <a:spcPts val="0"/>
              </a:spcBef>
              <a:spcAft>
                <a:spcPts val="1200"/>
              </a:spcAft>
              <a:buNone/>
            </a:pPr>
            <a:r>
              <a:rPr lang="en-US" sz="2200" dirty="0">
                <a:solidFill>
                  <a:srgbClr val="000000"/>
                </a:solidFill>
                <a:latin typeface="Arial"/>
                <a:cs typeface="Arial"/>
              </a:rPr>
              <a:t>This material is adapted from guidance released by the Centers for Disease Control and Prevention (CDC), and </a:t>
            </a:r>
            <a:r>
              <a:rPr lang="en-US" sz="2200" dirty="0">
                <a:solidFill>
                  <a:srgbClr val="000000"/>
                </a:solidFill>
                <a:latin typeface="Arial"/>
                <a:ea typeface="Times New Roman" panose="02020603050405020304" pitchFamily="18" charset="0"/>
                <a:cs typeface="Arial"/>
              </a:rPr>
              <a:t>reflects currently endorsed public health best practices</a:t>
            </a:r>
            <a:r>
              <a:rPr lang="en-US" sz="2200" dirty="0">
                <a:solidFill>
                  <a:srgbClr val="000000"/>
                </a:solidFill>
                <a:latin typeface="Arial"/>
                <a:cs typeface="Arial"/>
              </a:rPr>
              <a:t>. The information is current as of 5/31/21. </a:t>
            </a:r>
            <a:endParaRPr lang="en-US" sz="2200" dirty="0">
              <a:solidFill>
                <a:srgbClr val="000000"/>
              </a:solidFill>
              <a:latin typeface="Arial" panose="020B0604020202020204" pitchFamily="34" charset="0"/>
              <a:cs typeface="Arial" panose="020B0604020202020204" pitchFamily="34" charset="0"/>
            </a:endParaRPr>
          </a:p>
          <a:p>
            <a:pPr marL="0" lvl="0" indent="0">
              <a:spcBef>
                <a:spcPts val="0"/>
              </a:spcBef>
              <a:spcAft>
                <a:spcPts val="1200"/>
              </a:spcAft>
              <a:buNone/>
            </a:pPr>
            <a:r>
              <a:rPr lang="en-US" sz="2200" dirty="0">
                <a:solidFill>
                  <a:srgbClr val="000000"/>
                </a:solidFill>
                <a:latin typeface="Arial" panose="020B0604020202020204" pitchFamily="34" charset="0"/>
                <a:cs typeface="Arial" panose="020B0604020202020204" pitchFamily="34" charset="0"/>
              </a:rPr>
              <a:t>Unless stated otherwise, the guidance being provided are recommendations and should not be considered mandates or requirements.</a:t>
            </a:r>
          </a:p>
          <a:p>
            <a:pPr marL="0" lvl="0" indent="0">
              <a:spcBef>
                <a:spcPts val="0"/>
              </a:spcBef>
              <a:spcAft>
                <a:spcPts val="1200"/>
              </a:spcAft>
              <a:buNone/>
            </a:pPr>
            <a:r>
              <a:rPr lang="en-US" sz="2200" dirty="0">
                <a:solidFill>
                  <a:srgbClr val="000000"/>
                </a:solidFill>
                <a:latin typeface="Arial" panose="020B0604020202020204" pitchFamily="34" charset="0"/>
                <a:cs typeface="Arial" panose="020B0604020202020204" pitchFamily="34" charset="0"/>
              </a:rPr>
              <a:t>The training was developed in compliance to requirements for grant funding DOH received from the CDC. </a:t>
            </a:r>
          </a:p>
        </p:txBody>
      </p:sp>
      <p:pic>
        <p:nvPicPr>
          <p:cNvPr id="5" name="Recorded Sound">
            <a:hlinkClick r:id="" action="ppaction://media"/>
            <a:extLst>
              <a:ext uri="{FF2B5EF4-FFF2-40B4-BE49-F238E27FC236}">
                <a16:creationId xmlns:a16="http://schemas.microsoft.com/office/drawing/2014/main" id="{645D86CE-509E-447D-9C00-194917B5A72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 y="6451600"/>
            <a:ext cx="406400" cy="406400"/>
          </a:xfrm>
          <a:prstGeom prst="rect">
            <a:avLst/>
          </a:prstGeom>
        </p:spPr>
      </p:pic>
    </p:spTree>
    <p:extLst>
      <p:ext uri="{BB962C8B-B14F-4D97-AF65-F5344CB8AC3E}">
        <p14:creationId xmlns:p14="http://schemas.microsoft.com/office/powerpoint/2010/main" val="282226273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20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3A26-C18A-4F6F-92F5-0D9DBCE179C9}"/>
              </a:ext>
            </a:extLst>
          </p:cNvPr>
          <p:cNvSpPr>
            <a:spLocks noGrp="1"/>
          </p:cNvSpPr>
          <p:nvPr>
            <p:ph type="title"/>
          </p:nvPr>
        </p:nvSpPr>
        <p:spPr>
          <a:xfrm>
            <a:off x="778933" y="177799"/>
            <a:ext cx="10566400" cy="629723"/>
          </a:xfrm>
        </p:spPr>
        <p:txBody>
          <a:bodyPr/>
          <a:lstStyle/>
          <a:p>
            <a:r>
              <a:rPr lang="en-US" dirty="0">
                <a:ea typeface="Verdana"/>
                <a:cs typeface="Verdana"/>
              </a:rPr>
              <a:t>Key messages</a:t>
            </a:r>
          </a:p>
        </p:txBody>
      </p:sp>
      <p:sp>
        <p:nvSpPr>
          <p:cNvPr id="3" name="Content Placeholder 2">
            <a:extLst>
              <a:ext uri="{FF2B5EF4-FFF2-40B4-BE49-F238E27FC236}">
                <a16:creationId xmlns:a16="http://schemas.microsoft.com/office/drawing/2014/main" id="{FD352B3C-C6A8-4009-AEFF-ED04D5D0B285}"/>
              </a:ext>
            </a:extLst>
          </p:cNvPr>
          <p:cNvSpPr>
            <a:spLocks noGrp="1"/>
          </p:cNvSpPr>
          <p:nvPr>
            <p:ph idx="1"/>
          </p:nvPr>
        </p:nvSpPr>
        <p:spPr>
          <a:xfrm>
            <a:off x="609600" y="1792932"/>
            <a:ext cx="10972800" cy="3174161"/>
          </a:xfrm>
        </p:spPr>
        <p:txBody>
          <a:bodyPr>
            <a:normAutofit/>
          </a:bodyPr>
          <a:lstStyle/>
          <a:p>
            <a:r>
              <a:rPr lang="en-US" sz="2800" dirty="0"/>
              <a:t>The pandemic has been traumatic for all of us, in big and small ways</a:t>
            </a:r>
          </a:p>
          <a:p>
            <a:r>
              <a:rPr lang="en-US" sz="2800" dirty="0"/>
              <a:t>The return to the classroom may bring added stresses</a:t>
            </a:r>
          </a:p>
          <a:p>
            <a:r>
              <a:rPr lang="en-US" sz="2800" dirty="0"/>
              <a:t>Teachers should be aware of signs of stress among themselves and among their students</a:t>
            </a:r>
          </a:p>
          <a:p>
            <a:r>
              <a:rPr lang="en-US" sz="2800" dirty="0"/>
              <a:t>Teachers and students should take time for self-care</a:t>
            </a:r>
          </a:p>
          <a:p>
            <a:pPr marL="0" indent="0">
              <a:buNone/>
            </a:pPr>
            <a:endParaRPr lang="en-US" sz="2800" dirty="0"/>
          </a:p>
        </p:txBody>
      </p:sp>
      <p:pic>
        <p:nvPicPr>
          <p:cNvPr id="4" name="Recorded Sound">
            <a:hlinkClick r:id="" action="ppaction://media"/>
            <a:extLst>
              <a:ext uri="{FF2B5EF4-FFF2-40B4-BE49-F238E27FC236}">
                <a16:creationId xmlns:a16="http://schemas.microsoft.com/office/drawing/2014/main" id="{1746E39F-487F-4146-A338-65DF7C9B6EF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4958" y="6451600"/>
            <a:ext cx="406400" cy="406400"/>
          </a:xfrm>
          <a:prstGeom prst="rect">
            <a:avLst/>
          </a:prstGeom>
        </p:spPr>
      </p:pic>
    </p:spTree>
    <p:extLst>
      <p:ext uri="{BB962C8B-B14F-4D97-AF65-F5344CB8AC3E}">
        <p14:creationId xmlns:p14="http://schemas.microsoft.com/office/powerpoint/2010/main" val="518565512"/>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151" fill="hold"/>
                                        <p:tgtEl>
                                          <p:spTgt spid="4"/>
                                        </p:tgtEl>
                                      </p:cBhvr>
                                    </p:cmd>
                                  </p:childTnLst>
                                </p:cTn>
                              </p:par>
                              <p:par>
                                <p:cTn id="7" presetID="1" presetClass="entr" presetSubtype="0" fill="hold" nodeType="withEffect">
                                  <p:stCondLst>
                                    <p:cond delay="31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110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169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230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3A26-C18A-4F6F-92F5-0D9DBCE179C9}"/>
              </a:ext>
            </a:extLst>
          </p:cNvPr>
          <p:cNvSpPr>
            <a:spLocks noGrp="1"/>
          </p:cNvSpPr>
          <p:nvPr>
            <p:ph type="title"/>
          </p:nvPr>
        </p:nvSpPr>
        <p:spPr>
          <a:xfrm>
            <a:off x="778933" y="177799"/>
            <a:ext cx="10566400" cy="629723"/>
          </a:xfrm>
        </p:spPr>
        <p:txBody>
          <a:bodyPr/>
          <a:lstStyle/>
          <a:p>
            <a:r>
              <a:rPr lang="en-US" dirty="0">
                <a:ea typeface="Verdana"/>
                <a:cs typeface="Verdana"/>
              </a:rPr>
              <a:t>The pandemic has been traumatic</a:t>
            </a:r>
          </a:p>
        </p:txBody>
      </p:sp>
      <p:sp>
        <p:nvSpPr>
          <p:cNvPr id="3" name="Content Placeholder 2">
            <a:extLst>
              <a:ext uri="{FF2B5EF4-FFF2-40B4-BE49-F238E27FC236}">
                <a16:creationId xmlns:a16="http://schemas.microsoft.com/office/drawing/2014/main" id="{FD352B3C-C6A8-4009-AEFF-ED04D5D0B285}"/>
              </a:ext>
            </a:extLst>
          </p:cNvPr>
          <p:cNvSpPr>
            <a:spLocks noGrp="1"/>
          </p:cNvSpPr>
          <p:nvPr>
            <p:ph idx="1"/>
          </p:nvPr>
        </p:nvSpPr>
        <p:spPr>
          <a:xfrm>
            <a:off x="609600" y="1948717"/>
            <a:ext cx="10972800" cy="3417766"/>
          </a:xfrm>
        </p:spPr>
        <p:txBody>
          <a:bodyPr>
            <a:normAutofit/>
          </a:bodyPr>
          <a:lstStyle/>
          <a:p>
            <a:r>
              <a:rPr lang="en-US" sz="2800" dirty="0"/>
              <a:t>A lot of us have experienced stress, anxiety, depression, fear, loneliness, anger, and guilt feelings</a:t>
            </a:r>
          </a:p>
          <a:p>
            <a:r>
              <a:rPr lang="en-US" sz="2800" dirty="0"/>
              <a:t>Many have lost loved ones throughout the pandemic </a:t>
            </a:r>
          </a:p>
          <a:p>
            <a:r>
              <a:rPr lang="en-US" sz="2800" dirty="0"/>
              <a:t>The pandemic has impacted all of us</a:t>
            </a:r>
          </a:p>
          <a:p>
            <a:r>
              <a:rPr lang="en-US" sz="2800" dirty="0"/>
              <a:t>All of us have had our lives and relationships disrupted</a:t>
            </a:r>
          </a:p>
          <a:p>
            <a:pPr marL="0" indent="0">
              <a:buNone/>
            </a:pPr>
            <a:endParaRPr lang="en-US" sz="2800" dirty="0"/>
          </a:p>
        </p:txBody>
      </p:sp>
      <p:pic>
        <p:nvPicPr>
          <p:cNvPr id="4" name="Recorded Sound">
            <a:hlinkClick r:id="" action="ppaction://media"/>
            <a:extLst>
              <a:ext uri="{FF2B5EF4-FFF2-40B4-BE49-F238E27FC236}">
                <a16:creationId xmlns:a16="http://schemas.microsoft.com/office/drawing/2014/main" id="{6E5702F3-FF85-4C29-86F5-C160CBC1D45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0271" y="6379029"/>
            <a:ext cx="406400" cy="406400"/>
          </a:xfrm>
          <a:prstGeom prst="rect">
            <a:avLst/>
          </a:prstGeom>
        </p:spPr>
      </p:pic>
    </p:spTree>
    <p:extLst>
      <p:ext uri="{BB962C8B-B14F-4D97-AF65-F5344CB8AC3E}">
        <p14:creationId xmlns:p14="http://schemas.microsoft.com/office/powerpoint/2010/main" val="3205696267"/>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895" fill="hold"/>
                                        <p:tgtEl>
                                          <p:spTgt spid="4"/>
                                        </p:tgtEl>
                                      </p:cBhvr>
                                    </p:cmd>
                                  </p:childTnLst>
                                </p:cTn>
                              </p:par>
                              <p:par>
                                <p:cTn id="7" presetID="1" presetClass="entr" presetSubtype="0" fill="hold" nodeType="withEffect">
                                  <p:stCondLst>
                                    <p:cond delay="39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70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16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208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3A26-C18A-4F6F-92F5-0D9DBCE179C9}"/>
              </a:ext>
            </a:extLst>
          </p:cNvPr>
          <p:cNvSpPr>
            <a:spLocks noGrp="1"/>
          </p:cNvSpPr>
          <p:nvPr>
            <p:ph type="title"/>
          </p:nvPr>
        </p:nvSpPr>
        <p:spPr>
          <a:xfrm>
            <a:off x="778932" y="177799"/>
            <a:ext cx="10928653" cy="629723"/>
          </a:xfrm>
        </p:spPr>
        <p:txBody>
          <a:bodyPr/>
          <a:lstStyle/>
          <a:p>
            <a:r>
              <a:rPr lang="en-US" sz="3200" dirty="0">
                <a:ea typeface="Verdana"/>
                <a:cs typeface="Verdana"/>
              </a:rPr>
              <a:t>The return to the classroom may bring new stresses</a:t>
            </a:r>
          </a:p>
        </p:txBody>
      </p:sp>
      <p:sp>
        <p:nvSpPr>
          <p:cNvPr id="3" name="Content Placeholder 2">
            <a:extLst>
              <a:ext uri="{FF2B5EF4-FFF2-40B4-BE49-F238E27FC236}">
                <a16:creationId xmlns:a16="http://schemas.microsoft.com/office/drawing/2014/main" id="{FD352B3C-C6A8-4009-AEFF-ED04D5D0B285}"/>
              </a:ext>
            </a:extLst>
          </p:cNvPr>
          <p:cNvSpPr>
            <a:spLocks noGrp="1"/>
          </p:cNvSpPr>
          <p:nvPr>
            <p:ph idx="1"/>
          </p:nvPr>
        </p:nvSpPr>
        <p:spPr>
          <a:xfrm>
            <a:off x="478970" y="1350986"/>
            <a:ext cx="6574972" cy="4266040"/>
          </a:xfrm>
        </p:spPr>
        <p:txBody>
          <a:bodyPr>
            <a:normAutofit/>
          </a:bodyPr>
          <a:lstStyle/>
          <a:p>
            <a:r>
              <a:rPr lang="en-US" sz="2800" dirty="0"/>
              <a:t>Teaching—a stressful profession under the best of circumstances—became even more difficult during the pandemic</a:t>
            </a:r>
          </a:p>
          <a:p>
            <a:r>
              <a:rPr lang="en-US" sz="2800" dirty="0"/>
              <a:t>Returning to the classroom brings new stresses</a:t>
            </a:r>
          </a:p>
          <a:p>
            <a:r>
              <a:rPr lang="en-US" sz="2800" dirty="0"/>
              <a:t>Cumulatively, stresses can take a toll on your health and well-being</a:t>
            </a:r>
          </a:p>
          <a:p>
            <a:endParaRPr lang="en-US" sz="2800" dirty="0"/>
          </a:p>
          <a:p>
            <a:endParaRPr lang="en-US" sz="2800" dirty="0"/>
          </a:p>
        </p:txBody>
      </p:sp>
      <p:pic>
        <p:nvPicPr>
          <p:cNvPr id="6" name="Picture 5">
            <a:extLst>
              <a:ext uri="{FF2B5EF4-FFF2-40B4-BE49-F238E27FC236}">
                <a16:creationId xmlns:a16="http://schemas.microsoft.com/office/drawing/2014/main" id="{E13FECF5-C0C2-534C-B424-073659E09F0B}"/>
              </a:ext>
            </a:extLst>
          </p:cNvPr>
          <p:cNvPicPr>
            <a:picLocks noChangeAspect="1"/>
          </p:cNvPicPr>
          <p:nvPr/>
        </p:nvPicPr>
        <p:blipFill>
          <a:blip r:embed="rId5"/>
          <a:stretch>
            <a:fillRect/>
          </a:stretch>
        </p:blipFill>
        <p:spPr>
          <a:xfrm>
            <a:off x="7160077" y="1370802"/>
            <a:ext cx="4547508" cy="4246224"/>
          </a:xfrm>
          <a:prstGeom prst="rect">
            <a:avLst/>
          </a:prstGeom>
        </p:spPr>
      </p:pic>
      <p:sp>
        <p:nvSpPr>
          <p:cNvPr id="7" name="TextBox 6">
            <a:extLst>
              <a:ext uri="{FF2B5EF4-FFF2-40B4-BE49-F238E27FC236}">
                <a16:creationId xmlns:a16="http://schemas.microsoft.com/office/drawing/2014/main" id="{92DFA8F2-16AF-FB49-8E97-C04A0F2F498D}"/>
              </a:ext>
            </a:extLst>
          </p:cNvPr>
          <p:cNvSpPr txBox="1"/>
          <p:nvPr/>
        </p:nvSpPr>
        <p:spPr>
          <a:xfrm>
            <a:off x="7053942" y="5639252"/>
            <a:ext cx="1693092" cy="261610"/>
          </a:xfrm>
          <a:prstGeom prst="rect">
            <a:avLst/>
          </a:prstGeom>
          <a:noFill/>
        </p:spPr>
        <p:txBody>
          <a:bodyPr wrap="none" rtlCol="0">
            <a:spAutoFit/>
          </a:bodyPr>
          <a:lstStyle/>
          <a:p>
            <a:r>
              <a:rPr lang="en-US" sz="1100" dirty="0"/>
              <a:t>Illustration from CDC</a:t>
            </a:r>
          </a:p>
        </p:txBody>
      </p:sp>
      <p:pic>
        <p:nvPicPr>
          <p:cNvPr id="5" name="Recorded Sound">
            <a:hlinkClick r:id="" action="ppaction://media"/>
            <a:extLst>
              <a:ext uri="{FF2B5EF4-FFF2-40B4-BE49-F238E27FC236}">
                <a16:creationId xmlns:a16="http://schemas.microsoft.com/office/drawing/2014/main" id="{D11FB533-D104-45B2-B9CC-8541D750182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41867" y="6451600"/>
            <a:ext cx="406400" cy="406400"/>
          </a:xfrm>
          <a:prstGeom prst="rect">
            <a:avLst/>
          </a:prstGeom>
        </p:spPr>
      </p:pic>
    </p:spTree>
    <p:extLst>
      <p:ext uri="{BB962C8B-B14F-4D97-AF65-F5344CB8AC3E}">
        <p14:creationId xmlns:p14="http://schemas.microsoft.com/office/powerpoint/2010/main" val="1349357219"/>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67" fill="hold"/>
                                        <p:tgtEl>
                                          <p:spTgt spid="5"/>
                                        </p:tgtEl>
                                      </p:cBhvr>
                                    </p:cmd>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138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2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3A26-C18A-4F6F-92F5-0D9DBCE179C9}"/>
              </a:ext>
            </a:extLst>
          </p:cNvPr>
          <p:cNvSpPr>
            <a:spLocks noGrp="1"/>
          </p:cNvSpPr>
          <p:nvPr>
            <p:ph type="title"/>
          </p:nvPr>
        </p:nvSpPr>
        <p:spPr>
          <a:xfrm>
            <a:off x="778933" y="177799"/>
            <a:ext cx="10566400" cy="629723"/>
          </a:xfrm>
        </p:spPr>
        <p:txBody>
          <a:bodyPr/>
          <a:lstStyle/>
          <a:p>
            <a:r>
              <a:rPr lang="en-US" dirty="0">
                <a:ea typeface="Verdana"/>
                <a:cs typeface="Verdana"/>
              </a:rPr>
              <a:t>Recognizing signs of stress in yourself</a:t>
            </a:r>
          </a:p>
        </p:txBody>
      </p:sp>
      <p:sp>
        <p:nvSpPr>
          <p:cNvPr id="3" name="Content Placeholder 2">
            <a:extLst>
              <a:ext uri="{FF2B5EF4-FFF2-40B4-BE49-F238E27FC236}">
                <a16:creationId xmlns:a16="http://schemas.microsoft.com/office/drawing/2014/main" id="{FD352B3C-C6A8-4009-AEFF-ED04D5D0B285}"/>
              </a:ext>
            </a:extLst>
          </p:cNvPr>
          <p:cNvSpPr>
            <a:spLocks noGrp="1"/>
          </p:cNvSpPr>
          <p:nvPr>
            <p:ph idx="1"/>
          </p:nvPr>
        </p:nvSpPr>
        <p:spPr>
          <a:xfrm>
            <a:off x="1218003" y="1327569"/>
            <a:ext cx="6693694" cy="4202861"/>
          </a:xfrm>
        </p:spPr>
        <p:txBody>
          <a:bodyPr>
            <a:normAutofit/>
          </a:bodyPr>
          <a:lstStyle/>
          <a:p>
            <a:pPr marL="0" indent="0">
              <a:buNone/>
            </a:pPr>
            <a:r>
              <a:rPr lang="en-US" sz="2800" dirty="0"/>
              <a:t>Some signs of traumatic stress are:</a:t>
            </a:r>
          </a:p>
          <a:p>
            <a:pPr lvl="1"/>
            <a:r>
              <a:rPr lang="en-US" sz="2400" dirty="0"/>
              <a:t>Restlessness, fatigue or exhaustion</a:t>
            </a:r>
          </a:p>
          <a:p>
            <a:pPr lvl="1"/>
            <a:r>
              <a:rPr lang="en-US" sz="2400" dirty="0"/>
              <a:t>Irritability and anger</a:t>
            </a:r>
          </a:p>
          <a:p>
            <a:pPr lvl="1"/>
            <a:r>
              <a:rPr lang="en-US" sz="2400" dirty="0"/>
              <a:t>Trouble sleeping or relaxing</a:t>
            </a:r>
          </a:p>
          <a:p>
            <a:pPr lvl="1"/>
            <a:r>
              <a:rPr lang="en-US" sz="2400" dirty="0"/>
              <a:t>Anxiousness, worry, guilt feelings</a:t>
            </a:r>
            <a:endParaRPr lang="en-US" sz="2400" dirty="0">
              <a:ea typeface="Verdana"/>
              <a:cs typeface="Verdana"/>
            </a:endParaRPr>
          </a:p>
          <a:p>
            <a:pPr lvl="1"/>
            <a:r>
              <a:rPr lang="en-US" sz="2400" dirty="0"/>
              <a:t>Joylessness, sadness, depression</a:t>
            </a:r>
          </a:p>
          <a:p>
            <a:pPr lvl="1"/>
            <a:r>
              <a:rPr lang="en-US" sz="2400" dirty="0"/>
              <a:t>Stomachaches or headaches</a:t>
            </a:r>
          </a:p>
          <a:p>
            <a:pPr lvl="1"/>
            <a:r>
              <a:rPr lang="en-US" sz="2400" dirty="0"/>
              <a:t>Difficulty concentrating and confusion</a:t>
            </a:r>
          </a:p>
          <a:p>
            <a:endParaRPr lang="en-US" sz="2800" dirty="0"/>
          </a:p>
        </p:txBody>
      </p:sp>
      <p:sp>
        <p:nvSpPr>
          <p:cNvPr id="5" name="TextBox 4">
            <a:extLst>
              <a:ext uri="{FF2B5EF4-FFF2-40B4-BE49-F238E27FC236}">
                <a16:creationId xmlns:a16="http://schemas.microsoft.com/office/drawing/2014/main" id="{C9960E97-D118-9B42-8AA1-416BEADCBB21}"/>
              </a:ext>
            </a:extLst>
          </p:cNvPr>
          <p:cNvSpPr txBox="1"/>
          <p:nvPr/>
        </p:nvSpPr>
        <p:spPr>
          <a:xfrm>
            <a:off x="3128965" y="5708878"/>
            <a:ext cx="5072062" cy="830997"/>
          </a:xfrm>
          <a:prstGeom prst="rect">
            <a:avLst/>
          </a:prstGeom>
          <a:noFill/>
        </p:spPr>
        <p:txBody>
          <a:bodyPr wrap="square" rtlCol="0">
            <a:spAutoFit/>
          </a:bodyPr>
          <a:lstStyle/>
          <a:p>
            <a:r>
              <a:rPr lang="en-US" sz="1200" dirty="0"/>
              <a:t>Source(s): CDC. </a:t>
            </a:r>
            <a:r>
              <a:rPr lang="en-US" sz="1200" dirty="0">
                <a:hlinkClick r:id="rId5"/>
              </a:rPr>
              <a:t>https://www.cdc.gov/coronavirus/2019-ncov/daily-life-coping/managing-stress-anxiety.html</a:t>
            </a:r>
            <a:r>
              <a:rPr lang="en-US" sz="1200" dirty="0"/>
              <a:t>; American Federation of Teachers. COVID-19 Resources: Taking Care of Yourself in a Difficult Time. </a:t>
            </a:r>
            <a:r>
              <a:rPr lang="en-US" sz="1200" dirty="0">
                <a:hlinkClick r:id="rId6"/>
              </a:rPr>
              <a:t>www.aft.org/coronavirus</a:t>
            </a:r>
            <a:r>
              <a:rPr lang="en-US" sz="1200" dirty="0"/>
              <a:t>; </a:t>
            </a:r>
          </a:p>
        </p:txBody>
      </p:sp>
      <p:pic>
        <p:nvPicPr>
          <p:cNvPr id="6" name="Picture 5">
            <a:extLst>
              <a:ext uri="{FF2B5EF4-FFF2-40B4-BE49-F238E27FC236}">
                <a16:creationId xmlns:a16="http://schemas.microsoft.com/office/drawing/2014/main" id="{68FF0F01-6425-8C42-A784-3B23F11644D6}"/>
              </a:ext>
            </a:extLst>
          </p:cNvPr>
          <p:cNvPicPr>
            <a:picLocks noChangeAspect="1"/>
          </p:cNvPicPr>
          <p:nvPr/>
        </p:nvPicPr>
        <p:blipFill>
          <a:blip r:embed="rId7"/>
          <a:stretch>
            <a:fillRect/>
          </a:stretch>
        </p:blipFill>
        <p:spPr>
          <a:xfrm>
            <a:off x="8505825" y="1225549"/>
            <a:ext cx="2324100" cy="4406900"/>
          </a:xfrm>
          <a:prstGeom prst="rect">
            <a:avLst/>
          </a:prstGeom>
        </p:spPr>
      </p:pic>
      <p:sp>
        <p:nvSpPr>
          <p:cNvPr id="7" name="TextBox 6">
            <a:extLst>
              <a:ext uri="{FF2B5EF4-FFF2-40B4-BE49-F238E27FC236}">
                <a16:creationId xmlns:a16="http://schemas.microsoft.com/office/drawing/2014/main" id="{1680ECE7-01A7-7D46-B64D-A65226FDD73E}"/>
              </a:ext>
            </a:extLst>
          </p:cNvPr>
          <p:cNvSpPr txBox="1"/>
          <p:nvPr/>
        </p:nvSpPr>
        <p:spPr>
          <a:xfrm>
            <a:off x="8505825" y="5632449"/>
            <a:ext cx="1693092" cy="261610"/>
          </a:xfrm>
          <a:prstGeom prst="rect">
            <a:avLst/>
          </a:prstGeom>
          <a:noFill/>
        </p:spPr>
        <p:txBody>
          <a:bodyPr wrap="none" rtlCol="0">
            <a:spAutoFit/>
          </a:bodyPr>
          <a:lstStyle/>
          <a:p>
            <a:r>
              <a:rPr lang="en-US" sz="1100" dirty="0"/>
              <a:t>Illustration from CDC</a:t>
            </a:r>
          </a:p>
        </p:txBody>
      </p:sp>
      <p:pic>
        <p:nvPicPr>
          <p:cNvPr id="8" name="Recorded Sound">
            <a:hlinkClick r:id="" action="ppaction://media"/>
            <a:extLst>
              <a:ext uri="{FF2B5EF4-FFF2-40B4-BE49-F238E27FC236}">
                <a16:creationId xmlns:a16="http://schemas.microsoft.com/office/drawing/2014/main" id="{B75BD5CE-6879-40A0-9870-FA037761C2C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3314" y="6428014"/>
            <a:ext cx="406400" cy="406400"/>
          </a:xfrm>
          <a:prstGeom prst="rect">
            <a:avLst/>
          </a:prstGeom>
        </p:spPr>
      </p:pic>
    </p:spTree>
    <p:extLst>
      <p:ext uri="{BB962C8B-B14F-4D97-AF65-F5344CB8AC3E}">
        <p14:creationId xmlns:p14="http://schemas.microsoft.com/office/powerpoint/2010/main" val="543759118"/>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307" fill="hold"/>
                                        <p:tgtEl>
                                          <p:spTgt spid="8"/>
                                        </p:tgtEl>
                                      </p:cBhvr>
                                    </p:cmd>
                                  </p:childTnLst>
                                </p:cTn>
                              </p:par>
                              <p:par>
                                <p:cTn id="7" presetID="1" presetClass="entr" presetSubtype="0" fill="hold" nodeType="withEffect">
                                  <p:stCondLst>
                                    <p:cond delay="12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16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18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200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225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278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3030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3A26-C18A-4F6F-92F5-0D9DBCE179C9}"/>
              </a:ext>
            </a:extLst>
          </p:cNvPr>
          <p:cNvSpPr>
            <a:spLocks noGrp="1"/>
          </p:cNvSpPr>
          <p:nvPr>
            <p:ph type="title"/>
          </p:nvPr>
        </p:nvSpPr>
        <p:spPr>
          <a:xfrm>
            <a:off x="778933" y="177799"/>
            <a:ext cx="10566400" cy="629723"/>
          </a:xfrm>
        </p:spPr>
        <p:txBody>
          <a:bodyPr/>
          <a:lstStyle/>
          <a:p>
            <a:r>
              <a:rPr lang="en-US" dirty="0">
                <a:ea typeface="Verdana"/>
                <a:cs typeface="Verdana"/>
              </a:rPr>
              <a:t>Coping strategies to reduce stress</a:t>
            </a:r>
          </a:p>
        </p:txBody>
      </p:sp>
      <p:sp>
        <p:nvSpPr>
          <p:cNvPr id="3" name="Content Placeholder 2">
            <a:extLst>
              <a:ext uri="{FF2B5EF4-FFF2-40B4-BE49-F238E27FC236}">
                <a16:creationId xmlns:a16="http://schemas.microsoft.com/office/drawing/2014/main" id="{FD352B3C-C6A8-4009-AEFF-ED04D5D0B285}"/>
              </a:ext>
            </a:extLst>
          </p:cNvPr>
          <p:cNvSpPr>
            <a:spLocks noGrp="1"/>
          </p:cNvSpPr>
          <p:nvPr>
            <p:ph idx="1"/>
          </p:nvPr>
        </p:nvSpPr>
        <p:spPr>
          <a:xfrm>
            <a:off x="3810000" y="1463153"/>
            <a:ext cx="7962900" cy="3931693"/>
          </a:xfrm>
        </p:spPr>
        <p:txBody>
          <a:bodyPr>
            <a:normAutofit lnSpcReduction="10000"/>
          </a:bodyPr>
          <a:lstStyle/>
          <a:p>
            <a:r>
              <a:rPr lang="en-US" sz="2800" dirty="0"/>
              <a:t>Get regular sleep and rest</a:t>
            </a:r>
          </a:p>
          <a:p>
            <a:r>
              <a:rPr lang="en-US" sz="2800" dirty="0"/>
              <a:t>Practice relaxation techniques</a:t>
            </a:r>
          </a:p>
          <a:p>
            <a:r>
              <a:rPr lang="en-US" sz="2800" dirty="0"/>
              <a:t>Eat healthy foods and drink a lot of water</a:t>
            </a:r>
            <a:endParaRPr lang="en-US" sz="2800" dirty="0">
              <a:ea typeface="Verdana"/>
              <a:cs typeface="Verdana"/>
            </a:endParaRPr>
          </a:p>
          <a:p>
            <a:r>
              <a:rPr lang="en-US" sz="2800" dirty="0"/>
              <a:t>Exercise</a:t>
            </a:r>
          </a:p>
          <a:p>
            <a:r>
              <a:rPr lang="en-US" sz="2800" dirty="0"/>
              <a:t>Stay connected to friends and loved ones</a:t>
            </a:r>
          </a:p>
          <a:p>
            <a:r>
              <a:rPr lang="en-US" sz="2800" dirty="0"/>
              <a:t>Avoid using alcohol, drugs, or food binges to cope </a:t>
            </a:r>
          </a:p>
        </p:txBody>
      </p:sp>
      <p:sp>
        <p:nvSpPr>
          <p:cNvPr id="5" name="TextBox 4">
            <a:extLst>
              <a:ext uri="{FF2B5EF4-FFF2-40B4-BE49-F238E27FC236}">
                <a16:creationId xmlns:a16="http://schemas.microsoft.com/office/drawing/2014/main" id="{CC685431-0BBB-8B45-AD55-E5AE860CF2E2}"/>
              </a:ext>
            </a:extLst>
          </p:cNvPr>
          <p:cNvSpPr txBox="1"/>
          <p:nvPr/>
        </p:nvSpPr>
        <p:spPr>
          <a:xfrm>
            <a:off x="3300419" y="5894614"/>
            <a:ext cx="4914900" cy="646331"/>
          </a:xfrm>
          <a:prstGeom prst="rect">
            <a:avLst/>
          </a:prstGeom>
          <a:noFill/>
        </p:spPr>
        <p:txBody>
          <a:bodyPr wrap="square" rtlCol="0">
            <a:spAutoFit/>
          </a:bodyPr>
          <a:lstStyle/>
          <a:p>
            <a:r>
              <a:rPr lang="en-US" sz="1200" dirty="0"/>
              <a:t>Source(s): CDC. </a:t>
            </a:r>
            <a:r>
              <a:rPr lang="en-US" sz="1200" dirty="0">
                <a:hlinkClick r:id="rId5"/>
              </a:rPr>
              <a:t>https://www.cdc.gov/coronavirus/2019-ncov/daily-life-coping/stress-coping/care-for-yourself.html</a:t>
            </a:r>
            <a:br>
              <a:rPr lang="en-US" sz="1200" dirty="0"/>
            </a:br>
            <a:endParaRPr lang="en-US" sz="1200" dirty="0"/>
          </a:p>
        </p:txBody>
      </p:sp>
      <p:pic>
        <p:nvPicPr>
          <p:cNvPr id="6" name="Picture 5">
            <a:extLst>
              <a:ext uri="{FF2B5EF4-FFF2-40B4-BE49-F238E27FC236}">
                <a16:creationId xmlns:a16="http://schemas.microsoft.com/office/drawing/2014/main" id="{DFFCE4A3-1B5F-6947-86CE-41B842B3B67D}"/>
              </a:ext>
            </a:extLst>
          </p:cNvPr>
          <p:cNvPicPr>
            <a:picLocks noChangeAspect="1"/>
          </p:cNvPicPr>
          <p:nvPr/>
        </p:nvPicPr>
        <p:blipFill rotWithShape="1">
          <a:blip r:embed="rId6"/>
          <a:srcRect l="9236" t="35833" r="8102"/>
          <a:stretch/>
        </p:blipFill>
        <p:spPr>
          <a:xfrm>
            <a:off x="214314" y="1657349"/>
            <a:ext cx="3493462" cy="3164665"/>
          </a:xfrm>
          <a:prstGeom prst="rect">
            <a:avLst/>
          </a:prstGeom>
        </p:spPr>
      </p:pic>
      <p:sp>
        <p:nvSpPr>
          <p:cNvPr id="7" name="Rectangle 6">
            <a:extLst>
              <a:ext uri="{FF2B5EF4-FFF2-40B4-BE49-F238E27FC236}">
                <a16:creationId xmlns:a16="http://schemas.microsoft.com/office/drawing/2014/main" id="{491E6A92-2CE5-4147-8240-619644719610}"/>
              </a:ext>
            </a:extLst>
          </p:cNvPr>
          <p:cNvSpPr/>
          <p:nvPr/>
        </p:nvSpPr>
        <p:spPr>
          <a:xfrm>
            <a:off x="214314" y="4822014"/>
            <a:ext cx="2732608" cy="369332"/>
          </a:xfrm>
          <a:prstGeom prst="rect">
            <a:avLst/>
          </a:prstGeom>
        </p:spPr>
        <p:txBody>
          <a:bodyPr wrap="none">
            <a:spAutoFit/>
          </a:bodyPr>
          <a:lstStyle/>
          <a:p>
            <a:r>
              <a:rPr lang="en-US" sz="1100" dirty="0"/>
              <a:t>Illustration from CDC</a:t>
            </a:r>
          </a:p>
        </p:txBody>
      </p:sp>
      <p:pic>
        <p:nvPicPr>
          <p:cNvPr id="4" name="Recorded Sound">
            <a:hlinkClick r:id="" action="ppaction://media"/>
            <a:extLst>
              <a:ext uri="{FF2B5EF4-FFF2-40B4-BE49-F238E27FC236}">
                <a16:creationId xmlns:a16="http://schemas.microsoft.com/office/drawing/2014/main" id="{BD2A5F95-6A0E-44FE-990A-3D6254AAA83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92667" y="6451600"/>
            <a:ext cx="406400" cy="406400"/>
          </a:xfrm>
          <a:prstGeom prst="rect">
            <a:avLst/>
          </a:prstGeom>
        </p:spPr>
      </p:pic>
    </p:spTree>
    <p:extLst>
      <p:ext uri="{BB962C8B-B14F-4D97-AF65-F5344CB8AC3E}">
        <p14:creationId xmlns:p14="http://schemas.microsoft.com/office/powerpoint/2010/main" val="494627086"/>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022" fill="hold"/>
                                        <p:tgtEl>
                                          <p:spTgt spid="4"/>
                                        </p:tgtEl>
                                      </p:cBhvr>
                                    </p:cmd>
                                  </p:childTnLst>
                                </p:cTn>
                              </p:par>
                              <p:par>
                                <p:cTn id="7" presetID="1" presetClass="entr" presetSubtype="0" fill="hold" nodeType="withEffect">
                                  <p:stCondLst>
                                    <p:cond delay="79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149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18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221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249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311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3A26-C18A-4F6F-92F5-0D9DBCE179C9}"/>
              </a:ext>
            </a:extLst>
          </p:cNvPr>
          <p:cNvSpPr>
            <a:spLocks noGrp="1"/>
          </p:cNvSpPr>
          <p:nvPr>
            <p:ph type="title"/>
          </p:nvPr>
        </p:nvSpPr>
        <p:spPr>
          <a:xfrm>
            <a:off x="778933" y="177799"/>
            <a:ext cx="10566400" cy="629723"/>
          </a:xfrm>
        </p:spPr>
        <p:txBody>
          <a:bodyPr/>
          <a:lstStyle/>
          <a:p>
            <a:r>
              <a:rPr lang="en-US" dirty="0">
                <a:ea typeface="Verdana"/>
                <a:cs typeface="Verdana"/>
              </a:rPr>
              <a:t>Recognizing signs of stress in students</a:t>
            </a:r>
          </a:p>
        </p:txBody>
      </p:sp>
      <p:sp>
        <p:nvSpPr>
          <p:cNvPr id="3" name="Content Placeholder 2">
            <a:extLst>
              <a:ext uri="{FF2B5EF4-FFF2-40B4-BE49-F238E27FC236}">
                <a16:creationId xmlns:a16="http://schemas.microsoft.com/office/drawing/2014/main" id="{FD352B3C-C6A8-4009-AEFF-ED04D5D0B285}"/>
              </a:ext>
            </a:extLst>
          </p:cNvPr>
          <p:cNvSpPr>
            <a:spLocks noGrp="1"/>
          </p:cNvSpPr>
          <p:nvPr>
            <p:ph idx="1"/>
          </p:nvPr>
        </p:nvSpPr>
        <p:spPr>
          <a:xfrm>
            <a:off x="609600" y="1420289"/>
            <a:ext cx="10972800" cy="3931693"/>
          </a:xfrm>
        </p:spPr>
        <p:txBody>
          <a:bodyPr>
            <a:normAutofit/>
          </a:bodyPr>
          <a:lstStyle/>
          <a:p>
            <a:r>
              <a:rPr lang="en-US" sz="2800" dirty="0"/>
              <a:t>Signs of traumatic stress may vary by age</a:t>
            </a:r>
          </a:p>
          <a:p>
            <a:r>
              <a:rPr lang="en-US" sz="2800" dirty="0"/>
              <a:t>School-age children may feel helpless, fearful, and anxious</a:t>
            </a:r>
          </a:p>
          <a:p>
            <a:r>
              <a:rPr lang="en-US" sz="2800" dirty="0"/>
              <a:t>They may sleep poorly at night and have trouble staying awake or concentrating</a:t>
            </a:r>
          </a:p>
          <a:p>
            <a:r>
              <a:rPr lang="en-US" sz="2800" dirty="0"/>
              <a:t>Some may show regression in developmental skills</a:t>
            </a:r>
          </a:p>
          <a:p>
            <a:r>
              <a:rPr lang="en-US" sz="2800" dirty="0"/>
              <a:t>Adolescents may experience self-consciousness, shame and guilt</a:t>
            </a:r>
          </a:p>
        </p:txBody>
      </p:sp>
      <p:sp>
        <p:nvSpPr>
          <p:cNvPr id="4" name="TextBox 3">
            <a:extLst>
              <a:ext uri="{FF2B5EF4-FFF2-40B4-BE49-F238E27FC236}">
                <a16:creationId xmlns:a16="http://schemas.microsoft.com/office/drawing/2014/main" id="{36482EE9-470F-504B-BF63-BE26A55B6DC8}"/>
              </a:ext>
            </a:extLst>
          </p:cNvPr>
          <p:cNvSpPr txBox="1"/>
          <p:nvPr/>
        </p:nvSpPr>
        <p:spPr>
          <a:xfrm>
            <a:off x="3192168" y="5295206"/>
            <a:ext cx="4923131" cy="1384995"/>
          </a:xfrm>
          <a:prstGeom prst="rect">
            <a:avLst/>
          </a:prstGeom>
          <a:noFill/>
        </p:spPr>
        <p:txBody>
          <a:bodyPr wrap="square" rtlCol="0">
            <a:spAutoFit/>
          </a:bodyPr>
          <a:lstStyle/>
          <a:p>
            <a:r>
              <a:rPr lang="en-US" sz="1200" dirty="0"/>
              <a:t>Sources: The National Child Traumatic Stress Network (NCTSN). Age-Related Reactions to a Traumatic Event, </a:t>
            </a:r>
            <a:r>
              <a:rPr lang="en-US" sz="1200" dirty="0">
                <a:ea typeface="+mn-lt"/>
                <a:cs typeface="+mn-lt"/>
                <a:hlinkClick r:id="rId5"/>
              </a:rPr>
              <a:t>https://www.nctsn.org/resources/age-related-reactions-traumatic-event</a:t>
            </a:r>
            <a:r>
              <a:rPr lang="en-US" sz="1200" dirty="0"/>
              <a:t>; Parent/Caregiver Guide to Helping Families Cope with the COVID-19 Pandemic, </a:t>
            </a:r>
            <a:r>
              <a:rPr lang="en-US" sz="1200" dirty="0">
                <a:ea typeface="+mn-lt"/>
                <a:cs typeface="+mn-lt"/>
                <a:hlinkClick r:id="rId6"/>
              </a:rPr>
              <a:t>https://www.nctsn.org/resources/parent-caregiver-guide-to-helping-families-cope-with-the-coronavirus-disease-2019</a:t>
            </a:r>
            <a:r>
              <a:rPr lang="en-US" sz="1200" dirty="0"/>
              <a:t>.</a:t>
            </a:r>
          </a:p>
        </p:txBody>
      </p:sp>
      <p:pic>
        <p:nvPicPr>
          <p:cNvPr id="5" name="Recorded Sound">
            <a:hlinkClick r:id="" action="ppaction://media"/>
            <a:extLst>
              <a:ext uri="{FF2B5EF4-FFF2-40B4-BE49-F238E27FC236}">
                <a16:creationId xmlns:a16="http://schemas.microsoft.com/office/drawing/2014/main" id="{B90455E2-D7CE-4908-A595-8097A248B7B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15200" y="6273801"/>
            <a:ext cx="406400" cy="406400"/>
          </a:xfrm>
          <a:prstGeom prst="rect">
            <a:avLst/>
          </a:prstGeom>
        </p:spPr>
      </p:pic>
    </p:spTree>
    <p:extLst>
      <p:ext uri="{BB962C8B-B14F-4D97-AF65-F5344CB8AC3E}">
        <p14:creationId xmlns:p14="http://schemas.microsoft.com/office/powerpoint/2010/main" val="3071738827"/>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559" fill="hold"/>
                                        <p:tgtEl>
                                          <p:spTgt spid="5"/>
                                        </p:tgtEl>
                                      </p:cBhvr>
                                    </p:cmd>
                                  </p:childTnLst>
                                </p:cTn>
                              </p:par>
                              <p:par>
                                <p:cTn id="7" presetID="1" presetClass="entr" presetSubtype="0" fill="hold" nodeType="withEffect">
                                  <p:stCondLst>
                                    <p:cond delay="80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135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18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240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291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3A26-C18A-4F6F-92F5-0D9DBCE179C9}"/>
              </a:ext>
            </a:extLst>
          </p:cNvPr>
          <p:cNvSpPr>
            <a:spLocks noGrp="1"/>
          </p:cNvSpPr>
          <p:nvPr>
            <p:ph type="title"/>
          </p:nvPr>
        </p:nvSpPr>
        <p:spPr>
          <a:xfrm>
            <a:off x="778933" y="177799"/>
            <a:ext cx="10566400" cy="629723"/>
          </a:xfrm>
        </p:spPr>
        <p:txBody>
          <a:bodyPr/>
          <a:lstStyle/>
          <a:p>
            <a:r>
              <a:rPr lang="en-US" dirty="0">
                <a:ea typeface="Verdana"/>
                <a:cs typeface="Verdana"/>
              </a:rPr>
              <a:t>Helping your students cope with stress</a:t>
            </a:r>
          </a:p>
        </p:txBody>
      </p:sp>
      <p:sp>
        <p:nvSpPr>
          <p:cNvPr id="3" name="Content Placeholder 2">
            <a:extLst>
              <a:ext uri="{FF2B5EF4-FFF2-40B4-BE49-F238E27FC236}">
                <a16:creationId xmlns:a16="http://schemas.microsoft.com/office/drawing/2014/main" id="{FD352B3C-C6A8-4009-AEFF-ED04D5D0B285}"/>
              </a:ext>
            </a:extLst>
          </p:cNvPr>
          <p:cNvSpPr>
            <a:spLocks noGrp="1"/>
          </p:cNvSpPr>
          <p:nvPr>
            <p:ph idx="1"/>
          </p:nvPr>
        </p:nvSpPr>
        <p:spPr>
          <a:xfrm>
            <a:off x="4457700" y="1422786"/>
            <a:ext cx="7467600" cy="4280422"/>
          </a:xfrm>
        </p:spPr>
        <p:txBody>
          <a:bodyPr>
            <a:normAutofit lnSpcReduction="10000"/>
          </a:bodyPr>
          <a:lstStyle/>
          <a:p>
            <a:r>
              <a:rPr lang="en-US" sz="2800" dirty="0"/>
              <a:t>Encourage your students to get regular exercise, healthy eating and good sleep habits</a:t>
            </a:r>
          </a:p>
          <a:p>
            <a:r>
              <a:rPr lang="en-US" sz="2800" dirty="0"/>
              <a:t>Remind students to spend time safely with friends</a:t>
            </a:r>
          </a:p>
          <a:p>
            <a:r>
              <a:rPr lang="en-US" sz="2800" dirty="0"/>
              <a:t>Find ways during the day to have students talk or write about how they are feeling</a:t>
            </a:r>
          </a:p>
          <a:p>
            <a:r>
              <a:rPr lang="en-US" sz="2800" dirty="0"/>
              <a:t>Seek help for students who are struggling to cope </a:t>
            </a:r>
          </a:p>
        </p:txBody>
      </p:sp>
      <p:sp>
        <p:nvSpPr>
          <p:cNvPr id="4" name="TextBox 3">
            <a:extLst>
              <a:ext uri="{FF2B5EF4-FFF2-40B4-BE49-F238E27FC236}">
                <a16:creationId xmlns:a16="http://schemas.microsoft.com/office/drawing/2014/main" id="{D2C8FD52-F2DA-F344-8D8D-E4779F825D34}"/>
              </a:ext>
            </a:extLst>
          </p:cNvPr>
          <p:cNvSpPr txBox="1"/>
          <p:nvPr/>
        </p:nvSpPr>
        <p:spPr>
          <a:xfrm>
            <a:off x="3115604" y="5718307"/>
            <a:ext cx="5356884" cy="1200329"/>
          </a:xfrm>
          <a:prstGeom prst="rect">
            <a:avLst/>
          </a:prstGeom>
          <a:noFill/>
        </p:spPr>
        <p:txBody>
          <a:bodyPr wrap="square" rtlCol="0">
            <a:spAutoFit/>
          </a:bodyPr>
          <a:lstStyle/>
          <a:p>
            <a:r>
              <a:rPr lang="en-US" sz="1200" dirty="0"/>
              <a:t>Sources: CDC. </a:t>
            </a:r>
            <a:r>
              <a:rPr lang="en-US" sz="1200" dirty="0">
                <a:hlinkClick r:id="rId5"/>
              </a:rPr>
              <a:t>https://www.cdc.gov/coronavirus/2019-ncov/downloads/mental-health/Students-Care-for-Yourself.pdf</a:t>
            </a:r>
            <a:r>
              <a:rPr lang="en-US" sz="1200" dirty="0"/>
              <a:t>; CDC. </a:t>
            </a:r>
            <a:r>
              <a:rPr lang="en-US" sz="1200" dirty="0">
                <a:hlinkClick r:id="rId6"/>
              </a:rPr>
              <a:t>https://www.cdc.gov/coronavirus/2019-ncov/downloads/mental-health/Teachers-Encourage-Your-Students-to-Care.pdf</a:t>
            </a:r>
            <a:endParaRPr lang="en-US" sz="1200" dirty="0"/>
          </a:p>
          <a:p>
            <a:r>
              <a:rPr lang="en-US" sz="1200" dirty="0"/>
              <a:t> </a:t>
            </a:r>
          </a:p>
        </p:txBody>
      </p:sp>
      <p:pic>
        <p:nvPicPr>
          <p:cNvPr id="5" name="Picture 4">
            <a:extLst>
              <a:ext uri="{FF2B5EF4-FFF2-40B4-BE49-F238E27FC236}">
                <a16:creationId xmlns:a16="http://schemas.microsoft.com/office/drawing/2014/main" id="{7D70D085-7CF1-B448-8D80-73A475504A2E}"/>
              </a:ext>
            </a:extLst>
          </p:cNvPr>
          <p:cNvPicPr>
            <a:picLocks noChangeAspect="1"/>
          </p:cNvPicPr>
          <p:nvPr/>
        </p:nvPicPr>
        <p:blipFill>
          <a:blip r:embed="rId7"/>
          <a:stretch>
            <a:fillRect/>
          </a:stretch>
        </p:blipFill>
        <p:spPr>
          <a:xfrm>
            <a:off x="378883" y="1206500"/>
            <a:ext cx="1554692" cy="3158274"/>
          </a:xfrm>
          <a:prstGeom prst="rect">
            <a:avLst/>
          </a:prstGeom>
        </p:spPr>
      </p:pic>
      <p:pic>
        <p:nvPicPr>
          <p:cNvPr id="6" name="Picture 5">
            <a:extLst>
              <a:ext uri="{FF2B5EF4-FFF2-40B4-BE49-F238E27FC236}">
                <a16:creationId xmlns:a16="http://schemas.microsoft.com/office/drawing/2014/main" id="{E61F5778-FBC5-FE45-AB38-E270D4873E46}"/>
              </a:ext>
            </a:extLst>
          </p:cNvPr>
          <p:cNvPicPr>
            <a:picLocks noChangeAspect="1"/>
          </p:cNvPicPr>
          <p:nvPr/>
        </p:nvPicPr>
        <p:blipFill>
          <a:blip r:embed="rId8"/>
          <a:stretch>
            <a:fillRect/>
          </a:stretch>
        </p:blipFill>
        <p:spPr>
          <a:xfrm>
            <a:off x="2051050" y="2478285"/>
            <a:ext cx="2129109" cy="3062089"/>
          </a:xfrm>
          <a:prstGeom prst="rect">
            <a:avLst/>
          </a:prstGeom>
        </p:spPr>
      </p:pic>
      <p:sp>
        <p:nvSpPr>
          <p:cNvPr id="7" name="TextBox 6">
            <a:extLst>
              <a:ext uri="{FF2B5EF4-FFF2-40B4-BE49-F238E27FC236}">
                <a16:creationId xmlns:a16="http://schemas.microsoft.com/office/drawing/2014/main" id="{7429871D-DF26-D646-94C0-30B35B64B952}"/>
              </a:ext>
            </a:extLst>
          </p:cNvPr>
          <p:cNvSpPr txBox="1"/>
          <p:nvPr/>
        </p:nvSpPr>
        <p:spPr>
          <a:xfrm>
            <a:off x="286518" y="4410132"/>
            <a:ext cx="1693092" cy="261610"/>
          </a:xfrm>
          <a:prstGeom prst="rect">
            <a:avLst/>
          </a:prstGeom>
          <a:noFill/>
        </p:spPr>
        <p:txBody>
          <a:bodyPr wrap="none" rtlCol="0">
            <a:spAutoFit/>
          </a:bodyPr>
          <a:lstStyle/>
          <a:p>
            <a:r>
              <a:rPr lang="en-US" sz="1100" dirty="0"/>
              <a:t>Illustrations from CDC</a:t>
            </a:r>
          </a:p>
        </p:txBody>
      </p:sp>
      <p:pic>
        <p:nvPicPr>
          <p:cNvPr id="9" name="Recorded Sound">
            <a:hlinkClick r:id="" action="ppaction://media"/>
            <a:extLst>
              <a:ext uri="{FF2B5EF4-FFF2-40B4-BE49-F238E27FC236}">
                <a16:creationId xmlns:a16="http://schemas.microsoft.com/office/drawing/2014/main" id="{588E6FEF-7C94-4362-9161-48BB0A94573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41866" y="6318471"/>
            <a:ext cx="406400" cy="406400"/>
          </a:xfrm>
          <a:prstGeom prst="rect">
            <a:avLst/>
          </a:prstGeom>
        </p:spPr>
      </p:pic>
    </p:spTree>
    <p:extLst>
      <p:ext uri="{BB962C8B-B14F-4D97-AF65-F5344CB8AC3E}">
        <p14:creationId xmlns:p14="http://schemas.microsoft.com/office/powerpoint/2010/main" val="259950385"/>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11" fill="hold"/>
                                        <p:tgtEl>
                                          <p:spTgt spid="9"/>
                                        </p:tgtEl>
                                      </p:cBhvr>
                                    </p:cmd>
                                  </p:childTnLst>
                                </p:cTn>
                              </p:par>
                              <p:par>
                                <p:cTn id="7" presetID="1" presetClass="entr" presetSubtype="0" fill="hold" nodeType="withEffect">
                                  <p:stCondLst>
                                    <p:cond delay="63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109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159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200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DOH_Master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ee34c1ad-bb57-47d0-86e3-a865a141362a">
      <UserInfo>
        <DisplayName/>
        <AccountId xsi:nil="true"/>
        <AccountType/>
      </UserInfo>
    </SharedWithUsers>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9740F313A631F640B6F972CC12FDA1AA" ma:contentTypeVersion="1" ma:contentTypeDescription="Create a new document." ma:contentTypeScope="" ma:versionID="429649de8a5ecaa90982501cc014b517">
  <xsd:schema xmlns:xsd="http://www.w3.org/2001/XMLSchema" xmlns:xs="http://www.w3.org/2001/XMLSchema" xmlns:p="http://schemas.microsoft.com/office/2006/metadata/properties" xmlns:ns1="http://schemas.microsoft.com/sharepoint/v3" xmlns:ns2="ee34c1ad-bb57-47d0-86e3-a865a141362a" targetNamespace="http://schemas.microsoft.com/office/2006/metadata/properties" ma:root="true" ma:fieldsID="fc795d20a4a3e5777705df25fdb30730" ns1:_="" ns2:_="">
    <xsd:import namespace="http://schemas.microsoft.com/sharepoint/v3"/>
    <xsd:import namespace="ee34c1ad-bb57-47d0-86e3-a865a141362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e34c1ad-bb57-47d0-86e3-a865a141362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7F41BC-8484-42FC-A37B-BB34937D84C7}">
  <ds:schemaRefs>
    <ds:schemaRef ds:uri="http://schemas.openxmlformats.org/package/2006/metadata/core-properties"/>
    <ds:schemaRef ds:uri="http://schemas.microsoft.com/office/2006/documentManagement/types"/>
    <ds:schemaRef ds:uri="5ed1a049-e5c2-4768-9e5c-8c52a4050687"/>
    <ds:schemaRef ds:uri="906a5e43-ae57-4088-b6bd-ad0d184b1ed5"/>
    <ds:schemaRef ds:uri="http://purl.org/dc/elements/1.1/"/>
    <ds:schemaRef ds:uri="http://schemas.microsoft.com/office/2006/metadata/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A29A3C68-9638-4B80-8EF8-2D990CBFC340}">
  <ds:schemaRefs>
    <ds:schemaRef ds:uri="http://schemas.microsoft.com/sharepoint/events"/>
  </ds:schemaRefs>
</ds:datastoreItem>
</file>

<file path=customXml/itemProps3.xml><?xml version="1.0" encoding="utf-8"?>
<ds:datastoreItem xmlns:ds="http://schemas.openxmlformats.org/officeDocument/2006/customXml" ds:itemID="{AA3B7FF9-5577-4E1D-A15B-4AE1701D2293}"/>
</file>

<file path=customXml/itemProps4.xml><?xml version="1.0" encoding="utf-8"?>
<ds:datastoreItem xmlns:ds="http://schemas.openxmlformats.org/officeDocument/2006/customXml" ds:itemID="{24D4D021-4F57-49DA-9F2C-32E5985B0E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4705</TotalTime>
  <Words>1894</Words>
  <Application>Microsoft Office PowerPoint</Application>
  <PresentationFormat>Widescreen</PresentationFormat>
  <Paragraphs>111</Paragraphs>
  <Slides>12</Slides>
  <Notes>12</Notes>
  <HiddenSlides>0</HiddenSlides>
  <MMClips>12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Verdana</vt:lpstr>
      <vt:lpstr>DOH_Master Template</vt:lpstr>
      <vt:lpstr>Considerations for Mental Health and Well-Being during the COVID-19 Pandemic</vt:lpstr>
      <vt:lpstr>Disclaimer</vt:lpstr>
      <vt:lpstr>Key messages</vt:lpstr>
      <vt:lpstr>The pandemic has been traumatic</vt:lpstr>
      <vt:lpstr>The return to the classroom may bring new stresses</vt:lpstr>
      <vt:lpstr>Recognizing signs of stress in yourself</vt:lpstr>
      <vt:lpstr>Coping strategies to reduce stress</vt:lpstr>
      <vt:lpstr>Recognizing signs of stress in students</vt:lpstr>
      <vt:lpstr>Helping your students cope with stress</vt:lpstr>
      <vt:lpstr>School support for mental health</vt:lpstr>
      <vt:lpstr>In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Considerations for Mental Health and Well-Being during the COVID-19 Pandemic</dc:title>
  <dc:creator>Tran Huynh</dc:creator>
  <cp:keywords/>
  <dc:description/>
  <cp:lastModifiedBy>Branch, Francesca</cp:lastModifiedBy>
  <cp:revision>57</cp:revision>
  <cp:lastPrinted>2021-04-22T21:00:27Z</cp:lastPrinted>
  <dcterms:created xsi:type="dcterms:W3CDTF">2021-03-02T15:23:02Z</dcterms:created>
  <dcterms:modified xsi:type="dcterms:W3CDTF">2021-07-02T18:57:33Z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0x0101009740F313A631F640B6F972CC12FDA1AA</vt:lpwstr>
  </property>
  <property fmtid="{D5CDD505-2E9C-101B-9397-08002B2CF9AE}" pid="3" name="_dlc_DocIdItemGuid">
    <vt:lpwstr>49ce950e-536d-4ee7-9131-309b9b69ec98</vt:lpwstr>
  </property>
  <property fmtid="{D5CDD505-2E9C-101B-9397-08002B2CF9AE}" pid="4" name="Audience">
    <vt:lpwstr>;#Public;#Schools;#</vt:lpwstr>
  </property>
  <property fmtid="{D5CDD505-2E9C-101B-9397-08002B2CF9AE}" pid="5" name="Workflow Status">
    <vt:lpwstr>Approved with Changes</vt:lpwstr>
  </property>
  <property fmtid="{D5CDD505-2E9C-101B-9397-08002B2CF9AE}" pid="6" name="_docset_NoMedatataSyncRequired">
    <vt:lpwstr>False</vt:lpwstr>
  </property>
  <property fmtid="{D5CDD505-2E9C-101B-9397-08002B2CF9AE}" pid="7" name="Order">
    <vt:r8>1095200</vt:r8>
  </property>
  <property fmtid="{D5CDD505-2E9C-101B-9397-08002B2CF9AE}" pid="8" name="xd_Signature">
    <vt:bool>false</vt:bool>
  </property>
  <property fmtid="{D5CDD505-2E9C-101B-9397-08002B2CF9AE}" pid="9" name="Alt text">
    <vt:lpwstr/>
  </property>
  <property fmtid="{D5CDD505-2E9C-101B-9397-08002B2CF9AE}" pid="10" name="vti_imgdate">
    <vt:lpwstr/>
  </property>
  <property fmtid="{D5CDD505-2E9C-101B-9397-08002B2CF9AE}" pid="11" name="xd_ProgID">
    <vt:lpwstr/>
  </property>
  <property fmtid="{D5CDD505-2E9C-101B-9397-08002B2CF9AE}" pid="12" name="wic_System_Copyright">
    <vt:lpwstr/>
  </property>
  <property fmtid="{D5CDD505-2E9C-101B-9397-08002B2CF9AE}" pid="13" name="_SourceUrl">
    <vt:lpwstr/>
  </property>
  <property fmtid="{D5CDD505-2E9C-101B-9397-08002B2CF9AE}" pid="14" name="_SharedFileIndex">
    <vt:lpwstr/>
  </property>
  <property fmtid="{D5CDD505-2E9C-101B-9397-08002B2CF9AE}" pid="15" name="TemplateUrl">
    <vt:lpwstr/>
  </property>
</Properties>
</file>