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18"/>
  </p:notesMasterIdLst>
  <p:handoutMasterIdLst>
    <p:handoutMasterId r:id="rId19"/>
  </p:handoutMasterIdLst>
  <p:sldIdLst>
    <p:sldId id="257" r:id="rId6"/>
    <p:sldId id="572" r:id="rId7"/>
    <p:sldId id="258" r:id="rId8"/>
    <p:sldId id="557" r:id="rId9"/>
    <p:sldId id="570" r:id="rId10"/>
    <p:sldId id="558" r:id="rId11"/>
    <p:sldId id="560" r:id="rId12"/>
    <p:sldId id="561" r:id="rId13"/>
    <p:sldId id="562" r:id="rId14"/>
    <p:sldId id="565" r:id="rId15"/>
    <p:sldId id="571" r:id="rId16"/>
    <p:sldId id="568" r:id="rId1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duar-Morano, Laurel" initials="HL" lastIdx="1" clrIdx="0">
    <p:extLst>
      <p:ext uri="{19B8F6BF-5375-455C-9EA6-DF929625EA0E}">
        <p15:presenceInfo xmlns:p15="http://schemas.microsoft.com/office/powerpoint/2012/main" userId="Harduar-Morano, Laurel" providerId="None"/>
      </p:ext>
    </p:extLst>
  </p:cmAuthor>
  <p:cmAuthor id="2" name="Rodack, Kristen" initials="RK" lastIdx="42" clrIdx="1">
    <p:extLst>
      <p:ext uri="{19B8F6BF-5375-455C-9EA6-DF929625EA0E}">
        <p15:presenceInfo xmlns:p15="http://schemas.microsoft.com/office/powerpoint/2012/main" userId="Rodack, Kristen" providerId="None"/>
      </p:ext>
    </p:extLst>
  </p:cmAuthor>
  <p:cmAuthor id="3" name="Boyer, Chinenye" initials="BC" lastIdx="9" clrIdx="2">
    <p:extLst>
      <p:ext uri="{19B8F6BF-5375-455C-9EA6-DF929625EA0E}">
        <p15:presenceInfo xmlns:p15="http://schemas.microsoft.com/office/powerpoint/2012/main" userId="Boyer, Chinenye" providerId="None"/>
      </p:ext>
    </p:extLst>
  </p:cmAuthor>
  <p:cmAuthor id="4" name="Branch, Francesca" initials="BF" lastIdx="17" clrIdx="3">
    <p:extLst>
      <p:ext uri="{19B8F6BF-5375-455C-9EA6-DF929625EA0E}">
        <p15:presenceInfo xmlns:p15="http://schemas.microsoft.com/office/powerpoint/2012/main" userId="Branch, Francesca" providerId="None"/>
      </p:ext>
    </p:extLst>
  </p:cmAuthor>
  <p:cmAuthor id="5" name="Stem, Matthew" initials="SM" lastIdx="1" clrIdx="4">
    <p:extLst>
      <p:ext uri="{19B8F6BF-5375-455C-9EA6-DF929625EA0E}">
        <p15:presenceInfo xmlns:p15="http://schemas.microsoft.com/office/powerpoint/2012/main" userId="S::mastem@pa.gov::682caf7e-3492-4ab1-b4ef-fb89c3f343b0" providerId="AD"/>
      </p:ext>
    </p:extLst>
  </p:cmAuthor>
  <p:cmAuthor id="6" name="Snyder, Samantha (PDE)" initials="SS(" lastIdx="6" clrIdx="5">
    <p:extLst>
      <p:ext uri="{19B8F6BF-5375-455C-9EA6-DF929625EA0E}">
        <p15:presenceInfo xmlns:p15="http://schemas.microsoft.com/office/powerpoint/2012/main" userId="Snyder, Samantha (PDE)" providerId="None"/>
      </p:ext>
    </p:extLst>
  </p:cmAuthor>
  <p:cmAuthor id="7" name="Kane, Julie" initials="KJ" lastIdx="56" clrIdx="6">
    <p:extLst>
      <p:ext uri="{19B8F6BF-5375-455C-9EA6-DF929625EA0E}">
        <p15:presenceInfo xmlns:p15="http://schemas.microsoft.com/office/powerpoint/2012/main" userId="S::jukane@pa.gov::74bfac7e-9d2f-4006-979c-6657e4837f9d" providerId="AD"/>
      </p:ext>
    </p:extLst>
  </p:cmAuthor>
  <p:cmAuthor id="8" name="Francesca" initials="F" lastIdx="12" clrIdx="7">
    <p:extLst>
      <p:ext uri="{19B8F6BF-5375-455C-9EA6-DF929625EA0E}">
        <p15:presenceInfo xmlns:p15="http://schemas.microsoft.com/office/powerpoint/2012/main" userId="Francesca" providerId="None"/>
      </p:ext>
    </p:extLst>
  </p:cmAuthor>
  <p:cmAuthor id="9" name="Byers, Keith" initials="BK" lastIdx="25" clrIdx="8">
    <p:extLst>
      <p:ext uri="{19B8F6BF-5375-455C-9EA6-DF929625EA0E}">
        <p15:presenceInfo xmlns:p15="http://schemas.microsoft.com/office/powerpoint/2012/main" userId="Byers, Keith" providerId="None"/>
      </p:ext>
    </p:extLst>
  </p:cmAuthor>
  <p:cmAuthor id="10" name="Byers, Keith" initials="BK [2]" lastIdx="1" clrIdx="9">
    <p:extLst>
      <p:ext uri="{19B8F6BF-5375-455C-9EA6-DF929625EA0E}">
        <p15:presenceInfo xmlns:p15="http://schemas.microsoft.com/office/powerpoint/2012/main" userId="S::c-kbyers@pa.gov::3e9f1ba2-60bf-4702-b885-3c6bd790a7fb" providerId="AD"/>
      </p:ext>
    </p:extLst>
  </p:cmAuthor>
  <p:cmAuthor id="11" name="Fagliano,Jerald" initials="Fa" lastIdx="3" clrIdx="10">
    <p:extLst>
      <p:ext uri="{19B8F6BF-5375-455C-9EA6-DF929625EA0E}">
        <p15:presenceInfo xmlns:p15="http://schemas.microsoft.com/office/powerpoint/2012/main" userId="S::jaf387@drexel.edu::a260019d-8773-4f16-857e-f076c696f38c" providerId="AD"/>
      </p:ext>
    </p:extLst>
  </p:cmAuthor>
  <p:cmAuthor id="12" name="Chernak,Esther" initials="Ch" lastIdx="1" clrIdx="11">
    <p:extLst>
      <p:ext uri="{19B8F6BF-5375-455C-9EA6-DF929625EA0E}">
        <p15:presenceInfo xmlns:p15="http://schemas.microsoft.com/office/powerpoint/2012/main" userId="S::dec48@drexel.edu::c662ca80-e095-4381-a060-0a8fd3faf77e" providerId="AD"/>
      </p:ext>
    </p:extLst>
  </p:cmAuthor>
  <p:cmAuthor id="13" name="Kristen" initials="K" lastIdx="1" clrIdx="12">
    <p:extLst>
      <p:ext uri="{19B8F6BF-5375-455C-9EA6-DF929625EA0E}">
        <p15:presenceInfo xmlns:p15="http://schemas.microsoft.com/office/powerpoint/2012/main" userId="Krist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A484AE-FCDC-4B86-8D1A-C21869E45EC0}" v="148" dt="2021-05-11T14:07:15.095"/>
    <p1510:client id="{C8EF3020-11FC-4679-8079-2AA0B9BD5F1D}" v="7" dt="2021-05-12T13:17:12.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4"/>
    <p:restoredTop sz="78776" autoAdjust="0"/>
  </p:normalViewPr>
  <p:slideViewPr>
    <p:cSldViewPr snapToGrid="0">
      <p:cViewPr varScale="1">
        <p:scale>
          <a:sx n="49" d="100"/>
          <a:sy n="49" d="100"/>
        </p:scale>
        <p:origin x="1420" y="3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24" Type="http://schemas.openxmlformats.org/officeDocument/2006/relationships/tableStyles" Target="tableStyles.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ch, Francesca" userId="da0ed504-c4ad-46b5-8ec1-b4b86bdc86cd" providerId="ADAL" clId="{0F40CAD9-EF60-4780-98C7-D4C5103BDCA3}"/>
    <pc:docChg chg="modSld">
      <pc:chgData name="Branch, Francesca" userId="da0ed504-c4ad-46b5-8ec1-b4b86bdc86cd" providerId="ADAL" clId="{0F40CAD9-EF60-4780-98C7-D4C5103BDCA3}" dt="2021-05-12T14:02:54.834" v="3" actId="20577"/>
      <pc:docMkLst>
        <pc:docMk/>
      </pc:docMkLst>
      <pc:sldChg chg="modSp mod">
        <pc:chgData name="Branch, Francesca" userId="da0ed504-c4ad-46b5-8ec1-b4b86bdc86cd" providerId="ADAL" clId="{0F40CAD9-EF60-4780-98C7-D4C5103BDCA3}" dt="2021-05-12T14:02:54.834" v="3" actId="20577"/>
        <pc:sldMkLst>
          <pc:docMk/>
          <pc:sldMk cId="1851282458" sldId="257"/>
        </pc:sldMkLst>
        <pc:spChg chg="mod">
          <ac:chgData name="Branch, Francesca" userId="da0ed504-c4ad-46b5-8ec1-b4b86bdc86cd" providerId="ADAL" clId="{0F40CAD9-EF60-4780-98C7-D4C5103BDCA3}" dt="2021-05-12T14:02:54.834" v="3" actId="20577"/>
          <ac:spMkLst>
            <pc:docMk/>
            <pc:sldMk cId="1851282458" sldId="257"/>
            <ac:spMk id="2" creationId="{3C58E97A-78AD-43CC-9AD2-9FB38EB4BF7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C9F587C-44FC-4E0F-A093-05917FEE4703}" type="datetimeFigureOut">
              <a:rPr lang="en-US" smtClean="0"/>
              <a:pPr/>
              <a:t>5/12/2021</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C3F4EBB0-0594-455D-8C11-F50FBC821D4C}" type="slidenum">
              <a:rPr lang="en-US" smtClean="0"/>
              <a:pPr/>
              <a:t>‹#›</a:t>
            </a:fld>
            <a:endParaRPr lang="en-US" dirty="0"/>
          </a:p>
        </p:txBody>
      </p:sp>
    </p:spTree>
    <p:extLst>
      <p:ext uri="{BB962C8B-B14F-4D97-AF65-F5344CB8AC3E}">
        <p14:creationId xmlns:p14="http://schemas.microsoft.com/office/powerpoint/2010/main" val="4261676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1945115-C6AC-4B9F-AF00-2D2CFD9B8FA9}" type="datetimeFigureOut">
              <a:rPr lang="en-US" smtClean="0"/>
              <a:t>5/12/2021</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1124239-9DBD-4672-BA69-D686CFDD5902}" type="slidenum">
              <a:rPr lang="en-US" smtClean="0"/>
              <a:t>‹#›</a:t>
            </a:fld>
            <a:endParaRPr lang="en-US" dirty="0"/>
          </a:p>
        </p:txBody>
      </p:sp>
    </p:spTree>
    <p:extLst>
      <p:ext uri="{BB962C8B-B14F-4D97-AF65-F5344CB8AC3E}">
        <p14:creationId xmlns:p14="http://schemas.microsoft.com/office/powerpoint/2010/main" val="3967465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module, we will discuss methods of testing for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Welcome to this presentation, where we will discuss methods of testing for COVID-19. </a:t>
            </a:r>
          </a:p>
          <a:p>
            <a:endParaRPr lang="en-US" dirty="0"/>
          </a:p>
        </p:txBody>
      </p:sp>
      <p:sp>
        <p:nvSpPr>
          <p:cNvPr id="4" name="Slide Number Placeholder 3"/>
          <p:cNvSpPr>
            <a:spLocks noGrp="1"/>
          </p:cNvSpPr>
          <p:nvPr>
            <p:ph type="sldNum" sz="quarter" idx="5"/>
          </p:nvPr>
        </p:nvSpPr>
        <p:spPr/>
        <p:txBody>
          <a:bodyPr/>
          <a:lstStyle/>
          <a:p>
            <a:fld id="{D1124239-9DBD-4672-BA69-D686CFDD5902}" type="slidenum">
              <a:rPr lang="en-US" smtClean="0"/>
              <a:t>1</a:t>
            </a:fld>
            <a:endParaRPr lang="en-US" dirty="0"/>
          </a:p>
        </p:txBody>
      </p:sp>
    </p:spTree>
    <p:extLst>
      <p:ext uri="{BB962C8B-B14F-4D97-AF65-F5344CB8AC3E}">
        <p14:creationId xmlns:p14="http://schemas.microsoft.com/office/powerpoint/2010/main" val="1524748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Screening test, also called surveillance testing, is intended to identify asymptomatic individuals who are infected but may not realize it. These people may be contagious, so identifying them allows them to take measures to prevent further transmission. In addition, their contacts can be identified and tested – as these individuals may also have infection but not be aware of it.</a:t>
            </a:r>
          </a:p>
          <a:p>
            <a:r>
              <a:rPr lang="en-US" sz="1200" kern="1200">
                <a:solidFill>
                  <a:schemeClr val="tx1"/>
                </a:solidFill>
                <a:effectLst/>
                <a:latin typeface="+mn-lt"/>
                <a:ea typeface="+mn-ea"/>
                <a:cs typeface="+mn-cs"/>
              </a:rPr>
              <a:t>Screening is performed using viral tests – either molecular or antigen testing. </a:t>
            </a:r>
          </a:p>
          <a:p>
            <a:r>
              <a:rPr lang="en-US" sz="1200" kern="1200">
                <a:solidFill>
                  <a:schemeClr val="tx1"/>
                </a:solidFill>
                <a:effectLst/>
                <a:latin typeface="+mn-lt"/>
                <a:ea typeface="+mn-ea"/>
                <a:cs typeface="+mn-cs"/>
              </a:rPr>
              <a:t>Generally, testing is performed on an entire population or a sample or subset of a community or population, either once or twice weekly.</a:t>
            </a:r>
          </a:p>
          <a:p>
            <a:r>
              <a:rPr lang="en-US" sz="1200" kern="1200">
                <a:solidFill>
                  <a:schemeClr val="tx1"/>
                </a:solidFill>
                <a:effectLst/>
                <a:latin typeface="+mn-lt"/>
                <a:ea typeface="+mn-ea"/>
                <a:cs typeface="+mn-cs"/>
              </a:rPr>
              <a:t>Many colleges and universities are utilizing screening or surveillance testing, as are many sports teams. There are K-12 school systems that are considering using screening tests as an additional strategy for preventing COVID-19, screening either teachers and staff, and/or students. The CDC considers screening tests to be something that schools should consider, in addition to the core mitigation strategies to prevent the spread of SARS CoV 2 in schools such as masking, physical distancing, handwashing and respiratory etiquette, cleaning, isolation of infected individuals and tracing and quarantining their contacts.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REF: https://www.cdc.gov/coronavirus/2019-ncov/community/schools-childcare/operation-strategy.html#tbl-2footnote-4</a:t>
            </a:r>
          </a:p>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10</a:t>
            </a:fld>
            <a:endParaRPr lang="en-US"/>
          </a:p>
        </p:txBody>
      </p:sp>
    </p:spTree>
    <p:extLst>
      <p:ext uri="{BB962C8B-B14F-4D97-AF65-F5344CB8AC3E}">
        <p14:creationId xmlns:p14="http://schemas.microsoft.com/office/powerpoint/2010/main" val="2745561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Inquire with your principal or superintendent about testing strategies that are being considered for your school. </a:t>
            </a:r>
          </a:p>
          <a:p>
            <a:pPr rtl="0" fontAlgn="base"/>
            <a:r>
              <a:rPr lang="en-US" sz="1200" b="0" i="0" kern="1200" dirty="0">
                <a:solidFill>
                  <a:schemeClr val="tx1"/>
                </a:solidFill>
                <a:effectLst/>
                <a:latin typeface="+mn-lt"/>
                <a:ea typeface="+mn-ea"/>
                <a:cs typeface="+mn-cs"/>
              </a:rPr>
              <a:t>Understand the meaning of positive and negative test results and how testing will be used in your school. </a:t>
            </a:r>
          </a:p>
          <a:p>
            <a:pPr rtl="0" fontAlgn="base"/>
            <a:r>
              <a:rPr lang="en-US" sz="1200" b="0" i="0" kern="1200" dirty="0">
                <a:solidFill>
                  <a:schemeClr val="tx1"/>
                </a:solidFill>
                <a:effectLst/>
                <a:latin typeface="+mn-lt"/>
                <a:ea typeface="+mn-ea"/>
                <a:cs typeface="+mn-cs"/>
              </a:rPr>
              <a:t>Ask your school administrator about your school’s or district’s policies related to contact tracing and how your school works with the Pennsylvania Department of Health or your local health department. </a:t>
            </a:r>
            <a:endParaRPr lang="en-US" dirty="0"/>
          </a:p>
        </p:txBody>
      </p:sp>
      <p:sp>
        <p:nvSpPr>
          <p:cNvPr id="4" name="Slide Number Placeholder 3"/>
          <p:cNvSpPr>
            <a:spLocks noGrp="1"/>
          </p:cNvSpPr>
          <p:nvPr>
            <p:ph type="sldNum" sz="quarter" idx="5"/>
          </p:nvPr>
        </p:nvSpPr>
        <p:spPr/>
        <p:txBody>
          <a:bodyPr/>
          <a:lstStyle/>
          <a:p>
            <a:fld id="{D1124239-9DBD-4672-BA69-D686CFDD5902}" type="slidenum">
              <a:rPr lang="en-US" smtClean="0"/>
              <a:t>11</a:t>
            </a:fld>
            <a:endParaRPr lang="en-US" dirty="0"/>
          </a:p>
        </p:txBody>
      </p:sp>
    </p:spTree>
    <p:extLst>
      <p:ext uri="{BB962C8B-B14F-4D97-AF65-F5344CB8AC3E}">
        <p14:creationId xmlns:p14="http://schemas.microsoft.com/office/powerpoint/2010/main" val="439589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These resources from the Centers for Disease Control and Prevention provide additional information on testing and on contact tracing. </a:t>
            </a:r>
          </a:p>
          <a:p>
            <a:pPr rtl="0" fontAlgn="base"/>
            <a:endParaRPr lang="en-US" sz="1200" b="0" i="0" kern="1200" dirty="0">
              <a:solidFill>
                <a:schemeClr val="tx1"/>
              </a:solidFill>
              <a:effectLst/>
              <a:latin typeface="+mn-lt"/>
              <a:ea typeface="+mn-ea"/>
              <a:cs typeface="+mn-cs"/>
            </a:endParaRPr>
          </a:p>
          <a:p>
            <a:pPr rtl="0" fontAlgn="base"/>
            <a:r>
              <a:rPr lang="en-US" sz="1200" b="0" i="1" kern="1200" dirty="0">
                <a:solidFill>
                  <a:schemeClr val="tx1"/>
                </a:solidFill>
                <a:effectLst/>
                <a:latin typeface="+mn-lt"/>
                <a:ea typeface="+mn-ea"/>
                <a:cs typeface="+mn-cs"/>
              </a:rPr>
              <a:t>This concludes this presentation on testing for COVID-19.  Thank you for your attention to this material.  For more information, please see these listed references.  </a:t>
            </a:r>
          </a:p>
          <a:p>
            <a:pPr rtl="0" fontAlgn="base"/>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1124239-9DBD-4672-BA69-D686CFDD5902}" type="slidenum">
              <a:rPr lang="en-US" smtClean="0"/>
              <a:t>12</a:t>
            </a:fld>
            <a:endParaRPr lang="en-US" dirty="0"/>
          </a:p>
        </p:txBody>
      </p:sp>
    </p:spTree>
    <p:extLst>
      <p:ext uri="{BB962C8B-B14F-4D97-AF65-F5344CB8AC3E}">
        <p14:creationId xmlns:p14="http://schemas.microsoft.com/office/powerpoint/2010/main" val="152241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following information was developed to support COVID-19 prevention activities in public and non-public Pre-K-12 school settings. </a:t>
            </a:r>
          </a:p>
          <a:p>
            <a:r>
              <a:rPr lang="en-US" i="1" dirty="0"/>
              <a:t>This material is adapted from guidance released by the Centers for Disease Control and Prevention (CDC), and reflects currently endorsed public health best practices. The information is current as of 5/7/2021. </a:t>
            </a:r>
          </a:p>
          <a:p>
            <a:r>
              <a:rPr lang="en-US" i="1" dirty="0"/>
              <a:t>Unless stated otherwise, the guidance being provided are recommendations and should not be considered mandates or requirements.</a:t>
            </a:r>
          </a:p>
          <a:p>
            <a:r>
              <a:rPr lang="en-US" i="1" dirty="0"/>
              <a:t>The training was developed in compliance to requirements for grant funding the Department of Health (DOH) received from the CDC. </a:t>
            </a:r>
          </a:p>
          <a:p>
            <a:endParaRPr lang="en-US" dirty="0"/>
          </a:p>
        </p:txBody>
      </p:sp>
      <p:sp>
        <p:nvSpPr>
          <p:cNvPr id="4" name="Slide Number Placeholder 3"/>
          <p:cNvSpPr>
            <a:spLocks noGrp="1"/>
          </p:cNvSpPr>
          <p:nvPr>
            <p:ph type="sldNum" sz="quarter" idx="5"/>
          </p:nvPr>
        </p:nvSpPr>
        <p:spPr/>
        <p:txBody>
          <a:bodyPr/>
          <a:lstStyle/>
          <a:p>
            <a:fld id="{D1124239-9DBD-4672-BA69-D686CFDD5902}" type="slidenum">
              <a:rPr lang="en-US" smtClean="0"/>
              <a:t>2</a:t>
            </a:fld>
            <a:endParaRPr lang="en-US" dirty="0"/>
          </a:p>
        </p:txBody>
      </p:sp>
    </p:spTree>
    <p:extLst>
      <p:ext uri="{BB962C8B-B14F-4D97-AF65-F5344CB8AC3E}">
        <p14:creationId xmlns:p14="http://schemas.microsoft.com/office/powerpoint/2010/main" val="5580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atin typeface="Arial"/>
                <a:cs typeface="Arial"/>
              </a:rPr>
              <a:t>The key takeaways from this module are:</a:t>
            </a:r>
          </a:p>
          <a:p>
            <a:r>
              <a:rPr lang="en-US">
                <a:latin typeface="Arial"/>
                <a:cs typeface="Arial"/>
              </a:rPr>
              <a:t>There are viral tests to detect active infection with SARS CoV-2, the virus that causes COVID-19.</a:t>
            </a:r>
            <a:endParaRPr lang="en-US"/>
          </a:p>
          <a:p>
            <a:r>
              <a:rPr lang="en-US">
                <a:latin typeface="Arial"/>
                <a:cs typeface="Arial"/>
              </a:rPr>
              <a:t>There are also antibody tests that identify prior infection with the virus.</a:t>
            </a:r>
            <a:endParaRPr lang="en-US"/>
          </a:p>
          <a:p>
            <a:r>
              <a:rPr lang="en-US">
                <a:latin typeface="Arial"/>
                <a:cs typeface="Arial"/>
              </a:rPr>
              <a:t>For viral testing, there are two test options:</a:t>
            </a:r>
          </a:p>
          <a:p>
            <a:pPr lvl="1"/>
            <a:r>
              <a:rPr lang="en-US">
                <a:latin typeface="Arial"/>
                <a:cs typeface="Arial"/>
              </a:rPr>
              <a:t>The first type are molecular tests for SARS CoV-2. These tests detect the genetic material (nucleic acid) of the virus. The tests amplify the amount of material in the specimen to make it easier to detect. These tests are very sensitive and conducted in laboratories.</a:t>
            </a:r>
            <a:endParaRPr lang="en-US">
              <a:latin typeface="Arial" panose="020B0604020202020204" pitchFamily="34" charset="0"/>
              <a:cs typeface="Arial" panose="020B0604020202020204" pitchFamily="34" charset="0"/>
            </a:endParaRPr>
          </a:p>
          <a:p>
            <a:pPr lvl="1"/>
            <a:r>
              <a:rPr lang="en-US">
                <a:latin typeface="Arial"/>
                <a:cs typeface="Arial"/>
              </a:rPr>
              <a:t>The second type are antigen tests. These tests detect proteins from the SARS CoV-2 virus proteins. They can be performed outside of clinical laboratories, including points of care and home settings. These tests can identify people with active infection who may be highly contagious.</a:t>
            </a:r>
            <a:endParaRPr lang="en-US"/>
          </a:p>
          <a:p>
            <a:r>
              <a:rPr lang="en-US">
                <a:latin typeface="Arial"/>
                <a:cs typeface="Arial"/>
              </a:rPr>
              <a:t>Testing is performed to diagnose the infection in people who are symptomatic, and to screen for infection in people who are asymptomatic.</a:t>
            </a:r>
            <a:endParaRPr lang="en-US">
              <a:latin typeface="+mn-lt"/>
              <a:cs typeface="Calibri" panose="020F0502020204030204"/>
            </a:endParaRPr>
          </a:p>
          <a:p>
            <a:r>
              <a:rPr lang="en-US">
                <a:latin typeface="Arial"/>
                <a:cs typeface="Arial"/>
              </a:rPr>
              <a:t>It is important to understand the different types of tests and whether your school system plans to offer testing.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3</a:t>
            </a:fld>
            <a:endParaRPr lang="en-US"/>
          </a:p>
        </p:txBody>
      </p:sp>
    </p:spTree>
    <p:extLst>
      <p:ext uri="{BB962C8B-B14F-4D97-AF65-F5344CB8AC3E}">
        <p14:creationId xmlns:p14="http://schemas.microsoft.com/office/powerpoint/2010/main" val="321430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image explains how tests are used at different points during the clinical course of COVID-19. </a:t>
            </a:r>
          </a:p>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people are infected with SARS CoV2, the virus that causes COVID-19, they start to shed virus in their nose and respiratory system beginning several days before they develop symptoms.  They shed virus and are contagious – they can spread the virus to others – until about 10 days after they start to show symptoms. </a:t>
            </a:r>
          </a:p>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Tests that detect virus, especially the virus’s genetic material or “nucleic acid,” can be positive from a day or two before symptom onset, until 7 to 10 days after symptoms have started.</a:t>
            </a:r>
          </a:p>
          <a:p>
            <a:pPr marL="4572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Antibodies, which are proteins that the body makes to help us neutralize viruses and protect against future infections, are often used to help diagnose infections. When they are present in the bloodstream, it means that a person has been infected with the virus in the past. In COVID, the body begins to produce them between 4 and 10 days after symptoms start. We don’t yet know for how long antibodies will persist or last, or how protective they are against future infections.</a:t>
            </a:r>
          </a:p>
          <a:p>
            <a:endParaRPr lang="en-US" dirty="0"/>
          </a:p>
        </p:txBody>
      </p:sp>
      <p:sp>
        <p:nvSpPr>
          <p:cNvPr id="4" name="Slide Number Placeholder 3"/>
          <p:cNvSpPr>
            <a:spLocks noGrp="1"/>
          </p:cNvSpPr>
          <p:nvPr>
            <p:ph type="sldNum" sz="quarter" idx="5"/>
          </p:nvPr>
        </p:nvSpPr>
        <p:spPr/>
        <p:txBody>
          <a:bodyPr/>
          <a:lstStyle/>
          <a:p>
            <a:fld id="{D1124239-9DBD-4672-BA69-D686CFDD5902}" type="slidenum">
              <a:rPr lang="en-US" smtClean="0"/>
              <a:t>4</a:t>
            </a:fld>
            <a:endParaRPr lang="en-US" dirty="0"/>
          </a:p>
        </p:txBody>
      </p:sp>
    </p:spTree>
    <p:extLst>
      <p:ext uri="{BB962C8B-B14F-4D97-AF65-F5344CB8AC3E}">
        <p14:creationId xmlns:p14="http://schemas.microsoft.com/office/powerpoint/2010/main" val="373464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t>There are two different types of tests that detect SARS CoV-2, the virus that causes COVID 19. We call these “viral” tests because they detect the virus itself.</a:t>
            </a:r>
          </a:p>
          <a:p>
            <a:endParaRPr lang="en-US"/>
          </a:p>
          <a:p>
            <a:r>
              <a:rPr lang="en-US"/>
              <a:t>Molecular tests detect nucleic acid, the genetic material of the virus.</a:t>
            </a:r>
          </a:p>
          <a:p>
            <a:endParaRPr lang="en-US"/>
          </a:p>
          <a:p>
            <a:r>
              <a:rPr lang="en-US"/>
              <a:t>Antigen tests detect virus protein.</a:t>
            </a:r>
          </a:p>
          <a:p>
            <a:r>
              <a:rPr lang="en-US"/>
              <a:t>Both tests are generally performed on respiratory specimens like saliva or nasal swabs</a:t>
            </a:r>
          </a:p>
        </p:txBody>
      </p:sp>
      <p:sp>
        <p:nvSpPr>
          <p:cNvPr id="4" name="Slide Number Placeholder 3"/>
          <p:cNvSpPr>
            <a:spLocks noGrp="1"/>
          </p:cNvSpPr>
          <p:nvPr>
            <p:ph type="sldNum" sz="quarter" idx="5"/>
          </p:nvPr>
        </p:nvSpPr>
        <p:spPr/>
        <p:txBody>
          <a:bodyPr/>
          <a:lstStyle/>
          <a:p>
            <a:fld id="{D1124239-9DBD-4672-BA69-D686CFDD5902}" type="slidenum">
              <a:rPr lang="en-US" smtClean="0"/>
              <a:t>5</a:t>
            </a:fld>
            <a:endParaRPr lang="en-US"/>
          </a:p>
        </p:txBody>
      </p:sp>
    </p:spTree>
    <p:extLst>
      <p:ext uri="{BB962C8B-B14F-4D97-AF65-F5344CB8AC3E}">
        <p14:creationId xmlns:p14="http://schemas.microsoft.com/office/powerpoint/2010/main" val="2643266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Molecular tests work by detecting nucleic acid, or the genetic material of the SARS CoV 2 virus, in clinical specimens like nasal or throat swabs, or saliva. They work by extracting the viral RNA and then amplifying it using a process called Polymerase Chain Reaction. This process generates thousands of copies, so the material is easier to detect. The test is thus very sensitive and can detect very small quantities of virus. It is considered the “gold standard” for SARS CoV 2 detection.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test is usually performed in a clinical microbiology laboratory by trained personnel using special equipment. It can take up to 4 hours to perform the test, but results may take a day or two to come back since the specimen needs to be sent to a laboratory and processed.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Occasionally, there are “false negatives” with this test, meaning that the test can be negative even though a person has the infection. This can occur if the test is performed too early or too late in the course of infection, if a person has a form of disease that involves parts of the body other than the lung or respiratory system, or if the specimen wasn’t collected properly. </a:t>
            </a:r>
          </a:p>
          <a:p>
            <a:r>
              <a:rPr lang="en-US" sz="1200" kern="1200">
                <a:solidFill>
                  <a:schemeClr val="tx1"/>
                </a:solidFill>
                <a:effectLst/>
                <a:latin typeface="+mn-lt"/>
                <a:ea typeface="+mn-ea"/>
                <a:cs typeface="+mn-cs"/>
              </a:rPr>
              <a:t>A negative result means that a person did not have the virus in their respiratory secretions at the moment when the specimen was collected. Someone exposed to the virus and incubating the infection can have a positive test hours, or days later.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false positive rate for this test is close to zero: if the test is positive, a person is infected with the virus.</a:t>
            </a:r>
          </a:p>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6</a:t>
            </a:fld>
            <a:endParaRPr lang="en-US"/>
          </a:p>
        </p:txBody>
      </p:sp>
    </p:spTree>
    <p:extLst>
      <p:ext uri="{BB962C8B-B14F-4D97-AF65-F5344CB8AC3E}">
        <p14:creationId xmlns:p14="http://schemas.microsoft.com/office/powerpoint/2010/main" val="3070252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Another way to detect the virus is through tests for antigens or proteins that are on the outside of the virus. These tests are performed on nasal swabs or saliva – the same specimens that are used for molecular tests. These tests don’t work by amplifying the amount of viral material in the specimen – they just detect what is present in the specimen. As a result, they are better at detecting large quantities of virus and are less sensitive than the molecular tests. </a:t>
            </a:r>
          </a:p>
          <a:p>
            <a:r>
              <a:rPr lang="en-US" sz="1200" kern="1200">
                <a:solidFill>
                  <a:schemeClr val="tx1"/>
                </a:solidFill>
                <a:effectLst/>
                <a:latin typeface="+mn-lt"/>
                <a:ea typeface="+mn-ea"/>
                <a:cs typeface="+mn-cs"/>
              </a:rPr>
              <a:t>While these tests may incorrectly miss some infections, they are very good at identifying people with large amounts of virus in their respiratory tracts – and thus are effective at picking up people who might be very contagious.</a:t>
            </a:r>
          </a:p>
          <a:p>
            <a:r>
              <a:rPr lang="en-US" sz="1200" kern="1200">
                <a:solidFill>
                  <a:schemeClr val="tx1"/>
                </a:solidFill>
                <a:effectLst/>
                <a:latin typeface="+mn-lt"/>
                <a:ea typeface="+mn-ea"/>
                <a:cs typeface="+mn-cs"/>
              </a:rPr>
              <a:t>These tests can usually be done more quickly – often in 15 minutes, and they do not need special equipment or personnel to do them. As a result, they are often available for use in doctor’s offices, and other locations outside of special clinical laboratories. Tests like these are now available for use in people’s homes.</a:t>
            </a:r>
          </a:p>
          <a:p>
            <a:r>
              <a:rPr lang="en-US" sz="1200" kern="1200">
                <a:solidFill>
                  <a:schemeClr val="tx1"/>
                </a:solidFill>
                <a:effectLst/>
                <a:latin typeface="+mn-lt"/>
                <a:ea typeface="+mn-ea"/>
                <a:cs typeface="+mn-cs"/>
              </a:rPr>
              <a:t>Because of their convenience and their ability to pick up highly contagious people, many experts have recommended the use of antigen tests for screening or surveillance testing programs that are designed to identify people with asymptomatic infections who might be spreading the virus.</a:t>
            </a:r>
          </a:p>
          <a:p>
            <a:endParaRPr lang="en-US"/>
          </a:p>
        </p:txBody>
      </p:sp>
      <p:sp>
        <p:nvSpPr>
          <p:cNvPr id="4" name="Slide Number Placeholder 3"/>
          <p:cNvSpPr>
            <a:spLocks noGrp="1"/>
          </p:cNvSpPr>
          <p:nvPr>
            <p:ph type="sldNum" sz="quarter" idx="5"/>
          </p:nvPr>
        </p:nvSpPr>
        <p:spPr/>
        <p:txBody>
          <a:bodyPr/>
          <a:lstStyle/>
          <a:p>
            <a:fld id="{D1124239-9DBD-4672-BA69-D686CFDD5902}" type="slidenum">
              <a:rPr lang="en-US" smtClean="0"/>
              <a:t>7</a:t>
            </a:fld>
            <a:endParaRPr lang="en-US"/>
          </a:p>
        </p:txBody>
      </p:sp>
    </p:spTree>
    <p:extLst>
      <p:ext uri="{BB962C8B-B14F-4D97-AF65-F5344CB8AC3E}">
        <p14:creationId xmlns:p14="http://schemas.microsoft.com/office/powerpoint/2010/main" val="25357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Antibodies are proteins that the body’s white blood cells produce to neutralize pathogens and other threats – it is the response of the body’s immune system. They are generally produced several days into an infection and depending on the infection, can be positive for weeks to months, even years after an infection. We use them to determine if someone has been exposed to and infected with a virus in the past. We usually do not use them to identify someone with active or acute infection.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still learning about the body’s antibody response to COVID 19. We don’t know how effective the antibodies are with respect to how long they last, or how effective they are for neutralizing the virus. But when detected, we can generally conclude that a person has been infected in the recent past. </a:t>
            </a:r>
          </a:p>
          <a:p>
            <a:endParaRPr lang="en-US" dirty="0"/>
          </a:p>
        </p:txBody>
      </p:sp>
      <p:sp>
        <p:nvSpPr>
          <p:cNvPr id="4" name="Slide Number Placeholder 3"/>
          <p:cNvSpPr>
            <a:spLocks noGrp="1"/>
          </p:cNvSpPr>
          <p:nvPr>
            <p:ph type="sldNum" sz="quarter" idx="5"/>
          </p:nvPr>
        </p:nvSpPr>
        <p:spPr/>
        <p:txBody>
          <a:bodyPr/>
          <a:lstStyle/>
          <a:p>
            <a:fld id="{D1124239-9DBD-4672-BA69-D686CFDD5902}" type="slidenum">
              <a:rPr lang="en-US" smtClean="0"/>
              <a:t>8</a:t>
            </a:fld>
            <a:endParaRPr lang="en-US" dirty="0"/>
          </a:p>
        </p:txBody>
      </p:sp>
    </p:spTree>
    <p:extLst>
      <p:ext uri="{BB962C8B-B14F-4D97-AF65-F5344CB8AC3E}">
        <p14:creationId xmlns:p14="http://schemas.microsoft.com/office/powerpoint/2010/main" val="268969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Diagnostic testing refers to when tests for COVID are used to identify infected people with symptoms. Diagnostic testing would also be used for people with recent, close exposures or contacts to cases of COVID.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Typically, molecular tests to identify the virus are used for diagnostic testing for sick individuals as well as their contacts. These tests might also be used to investigate clusters or outbreaks of COVID that are associated with a facility or school.</a:t>
            </a:r>
          </a:p>
          <a:p>
            <a:endParaRPr lang="en-US" dirty="0"/>
          </a:p>
        </p:txBody>
      </p:sp>
      <p:sp>
        <p:nvSpPr>
          <p:cNvPr id="4" name="Slide Number Placeholder 3"/>
          <p:cNvSpPr>
            <a:spLocks noGrp="1"/>
          </p:cNvSpPr>
          <p:nvPr>
            <p:ph type="sldNum" sz="quarter" idx="5"/>
          </p:nvPr>
        </p:nvSpPr>
        <p:spPr/>
        <p:txBody>
          <a:bodyPr/>
          <a:lstStyle/>
          <a:p>
            <a:fld id="{D1124239-9DBD-4672-BA69-D686CFDD5902}" type="slidenum">
              <a:rPr lang="en-US" smtClean="0"/>
              <a:t>9</a:t>
            </a:fld>
            <a:endParaRPr lang="en-US" dirty="0"/>
          </a:p>
        </p:txBody>
      </p:sp>
    </p:spTree>
    <p:extLst>
      <p:ext uri="{BB962C8B-B14F-4D97-AF65-F5344CB8AC3E}">
        <p14:creationId xmlns:p14="http://schemas.microsoft.com/office/powerpoint/2010/main" val="3549091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907654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3600" y="190500"/>
            <a:ext cx="10617200" cy="6096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63893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1219201"/>
            <a:ext cx="2794000" cy="490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1219201"/>
            <a:ext cx="8178800" cy="490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03314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8933" y="177800"/>
            <a:ext cx="10566400" cy="6096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0" name="Picture 2">
            <a:extLst>
              <a:ext uri="{FF2B5EF4-FFF2-40B4-BE49-F238E27FC236}">
                <a16:creationId xmlns:a16="http://schemas.microsoft.com/office/drawing/2014/main" id="{1574063B-35EE-441F-951E-1A159735B8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916052"/>
            <a:ext cx="2475345" cy="80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60067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3109940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90500"/>
            <a:ext cx="10566400" cy="6096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6" name="Picture 2">
            <a:extLst>
              <a:ext uri="{FF2B5EF4-FFF2-40B4-BE49-F238E27FC236}">
                <a16:creationId xmlns:a16="http://schemas.microsoft.com/office/drawing/2014/main" id="{8764A735-F280-44F0-9884-36F8A010ED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1938" y="6019801"/>
            <a:ext cx="2280062" cy="74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757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211138"/>
            <a:ext cx="10566400" cy="5635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84711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8933" y="190500"/>
            <a:ext cx="10566400" cy="609600"/>
          </a:xfrm>
        </p:spPr>
        <p:txBody>
          <a:bodyPr/>
          <a:lstStyle/>
          <a:p>
            <a:r>
              <a:rPr lang="en-US"/>
              <a:t>Click to edit Master title style</a:t>
            </a:r>
          </a:p>
        </p:txBody>
      </p:sp>
      <p:pic>
        <p:nvPicPr>
          <p:cNvPr id="4098" name="Picture 2">
            <a:extLst>
              <a:ext uri="{FF2B5EF4-FFF2-40B4-BE49-F238E27FC236}">
                <a16:creationId xmlns:a16="http://schemas.microsoft.com/office/drawing/2014/main" id="{2D431890-3854-45E4-81D0-16692E8951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33" y="5909363"/>
            <a:ext cx="2413660" cy="75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0061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349723-C577-4E53-B65F-3CC7DB2D6E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608" y="5996158"/>
            <a:ext cx="2294192" cy="73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5108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192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219201"/>
            <a:ext cx="6815667" cy="48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362201"/>
            <a:ext cx="4011084" cy="3657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122" name="Picture 2">
            <a:extLst>
              <a:ext uri="{FF2B5EF4-FFF2-40B4-BE49-F238E27FC236}">
                <a16:creationId xmlns:a16="http://schemas.microsoft.com/office/drawing/2014/main" id="{FA2581F7-F347-4576-A804-C6AC28A255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3067" y="6019801"/>
            <a:ext cx="2232724" cy="75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2149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46482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508000" y="1143000"/>
            <a:ext cx="11074400" cy="34290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257800"/>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889091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406400" y="152400"/>
            <a:ext cx="10972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Presentation Title Goes Here</a:t>
            </a:r>
          </a:p>
        </p:txBody>
      </p:sp>
      <p:sp>
        <p:nvSpPr>
          <p:cNvPr id="1035" name="Rectangle 11"/>
          <p:cNvSpPr>
            <a:spLocks noGrp="1" noChangeArrowheads="1"/>
          </p:cNvSpPr>
          <p:nvPr>
            <p:ph type="body" idx="1"/>
          </p:nvPr>
        </p:nvSpPr>
        <p:spPr bwMode="auto">
          <a:xfrm>
            <a:off x="609600" y="1600201"/>
            <a:ext cx="109728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ChangeArrowheads="1"/>
          </p:cNvSpPr>
          <p:nvPr/>
        </p:nvSpPr>
        <p:spPr bwMode="auto">
          <a:xfrm>
            <a:off x="4978400" y="6096000"/>
            <a:ext cx="7010400" cy="609600"/>
          </a:xfrm>
          <a:prstGeom prst="rect">
            <a:avLst/>
          </a:prstGeom>
          <a:solidFill>
            <a:schemeClr val="bg1"/>
          </a:solidFill>
          <a:ln w="9525">
            <a:noFill/>
            <a:miter lim="800000"/>
            <a:headEnd/>
            <a:tailEnd/>
          </a:ln>
          <a:effectLst/>
        </p:spPr>
        <p:txBody>
          <a:bodyPr wrap="none" anchor="ctr"/>
          <a:lstStyle/>
          <a:p>
            <a:endParaRPr lang="en-US" sz="1800" dirty="0"/>
          </a:p>
        </p:txBody>
      </p:sp>
      <p:pic>
        <p:nvPicPr>
          <p:cNvPr id="8" name="Picture 10" descr="blue banner"/>
          <p:cNvPicPr>
            <a:picLocks noChangeAspect="1" noChangeArrowheads="1"/>
          </p:cNvPicPr>
          <p:nvPr userDrawn="1"/>
        </p:nvPicPr>
        <p:blipFill>
          <a:blip r:embed="rId13" cstate="print"/>
          <a:srcRect/>
          <a:stretch>
            <a:fillRect/>
          </a:stretch>
        </p:blipFill>
        <p:spPr bwMode="auto">
          <a:xfrm>
            <a:off x="406400" y="152400"/>
            <a:ext cx="11176000" cy="914400"/>
          </a:xfrm>
          <a:prstGeom prst="rect">
            <a:avLst/>
          </a:prstGeom>
          <a:noFill/>
        </p:spPr>
      </p:pic>
      <p:pic>
        <p:nvPicPr>
          <p:cNvPr id="9" name="Picture 9" descr="DOH-rgb"/>
          <p:cNvPicPr>
            <a:picLocks noChangeAspect="1" noChangeArrowheads="1"/>
          </p:cNvPicPr>
          <p:nvPr/>
        </p:nvPicPr>
        <p:blipFill>
          <a:blip r:embed="rId14" cstate="print"/>
          <a:srcRect/>
          <a:stretch>
            <a:fillRect/>
          </a:stretch>
        </p:blipFill>
        <p:spPr bwMode="auto">
          <a:xfrm>
            <a:off x="8534400" y="6096001"/>
            <a:ext cx="3016251" cy="549275"/>
          </a:xfrm>
          <a:prstGeom prst="rect">
            <a:avLst/>
          </a:prstGeom>
          <a:noFill/>
        </p:spPr>
      </p:pic>
    </p:spTree>
    <p:extLst>
      <p:ext uri="{BB962C8B-B14F-4D97-AF65-F5344CB8AC3E}">
        <p14:creationId xmlns:p14="http://schemas.microsoft.com/office/powerpoint/2010/main" val="3960645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rtl="0" eaLnBrk="1" fontAlgn="base" hangingPunct="1">
        <a:spcBef>
          <a:spcPct val="0"/>
        </a:spcBef>
        <a:spcAft>
          <a:spcPct val="0"/>
        </a:spcAft>
        <a:defRPr sz="3800">
          <a:solidFill>
            <a:schemeClr val="bg1"/>
          </a:solidFill>
          <a:latin typeface="+mj-lt"/>
          <a:ea typeface="+mj-ea"/>
          <a:cs typeface="+mj-cs"/>
        </a:defRPr>
      </a:lvl1pPr>
      <a:lvl2pPr algn="l" rtl="0" eaLnBrk="1" fontAlgn="base" hangingPunct="1">
        <a:spcBef>
          <a:spcPct val="0"/>
        </a:spcBef>
        <a:spcAft>
          <a:spcPct val="0"/>
        </a:spcAft>
        <a:defRPr sz="3800">
          <a:solidFill>
            <a:schemeClr val="bg1"/>
          </a:solidFill>
          <a:latin typeface="Verdana" pitchFamily="34" charset="0"/>
        </a:defRPr>
      </a:lvl2pPr>
      <a:lvl3pPr algn="l" rtl="0" eaLnBrk="1" fontAlgn="base" hangingPunct="1">
        <a:spcBef>
          <a:spcPct val="0"/>
        </a:spcBef>
        <a:spcAft>
          <a:spcPct val="0"/>
        </a:spcAft>
        <a:defRPr sz="3800">
          <a:solidFill>
            <a:schemeClr val="bg1"/>
          </a:solidFill>
          <a:latin typeface="Verdana" pitchFamily="34" charset="0"/>
        </a:defRPr>
      </a:lvl3pPr>
      <a:lvl4pPr algn="l" rtl="0" eaLnBrk="1" fontAlgn="base" hangingPunct="1">
        <a:spcBef>
          <a:spcPct val="0"/>
        </a:spcBef>
        <a:spcAft>
          <a:spcPct val="0"/>
        </a:spcAft>
        <a:defRPr sz="3800">
          <a:solidFill>
            <a:schemeClr val="bg1"/>
          </a:solidFill>
          <a:latin typeface="Verdana" pitchFamily="34" charset="0"/>
        </a:defRPr>
      </a:lvl4pPr>
      <a:lvl5pPr algn="l" rtl="0" eaLnBrk="1" fontAlgn="base" hangingPunct="1">
        <a:spcBef>
          <a:spcPct val="0"/>
        </a:spcBef>
        <a:spcAft>
          <a:spcPct val="0"/>
        </a:spcAft>
        <a:defRPr sz="3800">
          <a:solidFill>
            <a:schemeClr val="bg1"/>
          </a:solidFill>
          <a:latin typeface="Verdana" pitchFamily="34" charset="0"/>
        </a:defRPr>
      </a:lvl5pPr>
      <a:lvl6pPr marL="457200" algn="l" rtl="0" eaLnBrk="1" fontAlgn="base" hangingPunct="1">
        <a:spcBef>
          <a:spcPct val="0"/>
        </a:spcBef>
        <a:spcAft>
          <a:spcPct val="0"/>
        </a:spcAft>
        <a:defRPr sz="3800">
          <a:solidFill>
            <a:schemeClr val="bg1"/>
          </a:solidFill>
          <a:latin typeface="Verdana" pitchFamily="34" charset="0"/>
        </a:defRPr>
      </a:lvl6pPr>
      <a:lvl7pPr marL="914400" algn="l" rtl="0" eaLnBrk="1" fontAlgn="base" hangingPunct="1">
        <a:spcBef>
          <a:spcPct val="0"/>
        </a:spcBef>
        <a:spcAft>
          <a:spcPct val="0"/>
        </a:spcAft>
        <a:defRPr sz="3800">
          <a:solidFill>
            <a:schemeClr val="bg1"/>
          </a:solidFill>
          <a:latin typeface="Verdana" pitchFamily="34" charset="0"/>
        </a:defRPr>
      </a:lvl7pPr>
      <a:lvl8pPr marL="1371600" algn="l" rtl="0" eaLnBrk="1" fontAlgn="base" hangingPunct="1">
        <a:spcBef>
          <a:spcPct val="0"/>
        </a:spcBef>
        <a:spcAft>
          <a:spcPct val="0"/>
        </a:spcAft>
        <a:defRPr sz="3800">
          <a:solidFill>
            <a:schemeClr val="bg1"/>
          </a:solidFill>
          <a:latin typeface="Verdana" pitchFamily="34" charset="0"/>
        </a:defRPr>
      </a:lvl8pPr>
      <a:lvl9pPr marL="1828800" algn="l" rtl="0" eaLnBrk="1" fontAlgn="base" hangingPunct="1">
        <a:spcBef>
          <a:spcPct val="0"/>
        </a:spcBef>
        <a:spcAft>
          <a:spcPct val="0"/>
        </a:spcAft>
        <a:defRPr sz="3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chemeClr val="tx1"/>
          </a:solidFill>
          <a:latin typeface="+mn-lt"/>
        </a:defRPr>
      </a:lvl2pPr>
      <a:lvl3pPr marL="1143000" indent="-228600" algn="l" rtl="0" eaLnBrk="1" fontAlgn="base" hangingPunct="1">
        <a:spcBef>
          <a:spcPct val="20000"/>
        </a:spcBef>
        <a:spcAft>
          <a:spcPct val="0"/>
        </a:spcAft>
        <a:buBlip>
          <a:blip r:embed="rId15"/>
        </a:buBlip>
        <a:defRPr sz="2400">
          <a:solidFill>
            <a:schemeClr val="tx1"/>
          </a:solidFill>
          <a:latin typeface="+mn-lt"/>
        </a:defRPr>
      </a:lvl3pPr>
      <a:lvl4pPr marL="1600200" indent="-228600" algn="l" rtl="0" eaLnBrk="1" fontAlgn="base" hangingPunct="1">
        <a:spcBef>
          <a:spcPct val="20000"/>
        </a:spcBef>
        <a:spcAft>
          <a:spcPct val="0"/>
        </a:spcAft>
        <a:buBlip>
          <a:blip r:embed="rId15"/>
        </a:buBlip>
        <a:defRPr sz="2000">
          <a:solidFill>
            <a:schemeClr val="tx1"/>
          </a:solidFill>
          <a:latin typeface="+mn-lt"/>
        </a:defRPr>
      </a:lvl4pPr>
      <a:lvl5pPr marL="2057400" indent="-228600" algn="l" rtl="0" eaLnBrk="1" fontAlgn="base" hangingPunct="1">
        <a:spcBef>
          <a:spcPct val="20000"/>
        </a:spcBef>
        <a:spcAft>
          <a:spcPct val="0"/>
        </a:spcAft>
        <a:buBlip>
          <a:blip r:embed="rId15"/>
        </a:buBlip>
        <a:defRPr sz="2000">
          <a:solidFill>
            <a:schemeClr val="tx1"/>
          </a:solidFill>
          <a:latin typeface="+mn-lt"/>
        </a:defRPr>
      </a:lvl5pPr>
      <a:lvl6pPr marL="2514600" indent="-228600" algn="l" rtl="0" eaLnBrk="1" fontAlgn="base" hangingPunct="1">
        <a:spcBef>
          <a:spcPct val="20000"/>
        </a:spcBef>
        <a:spcAft>
          <a:spcPct val="0"/>
        </a:spcAft>
        <a:buBlip>
          <a:blip r:embed="rId15"/>
        </a:buBlip>
        <a:defRPr sz="2000">
          <a:solidFill>
            <a:schemeClr val="tx1"/>
          </a:solidFill>
          <a:latin typeface="+mn-lt"/>
        </a:defRPr>
      </a:lvl6pPr>
      <a:lvl7pPr marL="2971800" indent="-228600" algn="l" rtl="0" eaLnBrk="1" fontAlgn="base" hangingPunct="1">
        <a:spcBef>
          <a:spcPct val="20000"/>
        </a:spcBef>
        <a:spcAft>
          <a:spcPct val="0"/>
        </a:spcAft>
        <a:buBlip>
          <a:blip r:embed="rId15"/>
        </a:buBlip>
        <a:defRPr sz="2000">
          <a:solidFill>
            <a:schemeClr val="tx1"/>
          </a:solidFill>
          <a:latin typeface="+mn-lt"/>
        </a:defRPr>
      </a:lvl7pPr>
      <a:lvl8pPr marL="3429000" indent="-228600" algn="l" rtl="0" eaLnBrk="1" fontAlgn="base" hangingPunct="1">
        <a:spcBef>
          <a:spcPct val="20000"/>
        </a:spcBef>
        <a:spcAft>
          <a:spcPct val="0"/>
        </a:spcAft>
        <a:buBlip>
          <a:blip r:embed="rId15"/>
        </a:buBlip>
        <a:defRPr sz="2000">
          <a:solidFill>
            <a:schemeClr val="tx1"/>
          </a:solidFill>
          <a:latin typeface="+mn-lt"/>
        </a:defRPr>
      </a:lvl8pPr>
      <a:lvl9pPr marL="3886200" indent="-228600" algn="l" rtl="0" eaLnBrk="1" fontAlgn="base" hangingPunct="1">
        <a:spcBef>
          <a:spcPct val="20000"/>
        </a:spcBef>
        <a:spcAft>
          <a:spcPct val="0"/>
        </a:spcAft>
        <a:buBlip>
          <a:blip r:embed="rId15"/>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studentprivacy.ed.gov/resources/ferpa-and-coronavirus-disease-2019-covid-19"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cdc.gov/coronavirus/2019-ncov/community/schools-childcare/contact-tracing.html" TargetMode="External"/><Relationship Id="rId5" Type="http://schemas.openxmlformats.org/officeDocument/2006/relationships/hyperlink" Target="https://www.cdc.gov/coronavirus/2019-ncov/community/schools-childcare/k-12-testing.html"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E97A-78AD-43CC-9AD2-9FB38EB4BF7D}"/>
              </a:ext>
            </a:extLst>
          </p:cNvPr>
          <p:cNvSpPr>
            <a:spLocks noGrp="1"/>
          </p:cNvSpPr>
          <p:nvPr>
            <p:ph type="ctrTitle"/>
          </p:nvPr>
        </p:nvSpPr>
        <p:spPr>
          <a:xfrm>
            <a:off x="1354667" y="1768079"/>
            <a:ext cx="9369777" cy="2191140"/>
          </a:xfrm>
        </p:spPr>
        <p:txBody>
          <a:bodyPr>
            <a:normAutofit/>
          </a:bodyPr>
          <a:lstStyle/>
          <a:p>
            <a:pPr algn="ctr"/>
            <a:r>
              <a:rPr lang="en-US" sz="4400" dirty="0">
                <a:latin typeface="Arial" panose="020B0604020202020204" pitchFamily="34" charset="0"/>
                <a:cs typeface="Arial" panose="020B0604020202020204" pitchFamily="34" charset="0"/>
              </a:rPr>
              <a:t>COVID-19 testing: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Considerations </a:t>
            </a:r>
            <a:r>
              <a:rPr lang="en-US" sz="4400">
                <a:latin typeface="Arial" panose="020B0604020202020204" pitchFamily="34" charset="0"/>
                <a:cs typeface="Arial" panose="020B0604020202020204" pitchFamily="34" charset="0"/>
              </a:rPr>
              <a:t>for pre-K-12 </a:t>
            </a:r>
            <a:r>
              <a:rPr lang="en-US" sz="4400" dirty="0">
                <a:latin typeface="Arial" panose="020B0604020202020204" pitchFamily="34" charset="0"/>
                <a:cs typeface="Arial" panose="020B0604020202020204" pitchFamily="34" charset="0"/>
              </a:rPr>
              <a:t>schools</a:t>
            </a:r>
          </a:p>
        </p:txBody>
      </p:sp>
      <p:pic>
        <p:nvPicPr>
          <p:cNvPr id="4" name="Picture 4" descr="Text&#10;&#10;Description automatically generated">
            <a:extLst>
              <a:ext uri="{FF2B5EF4-FFF2-40B4-BE49-F238E27FC236}">
                <a16:creationId xmlns:a16="http://schemas.microsoft.com/office/drawing/2014/main" id="{90289665-6BCB-4F4D-B0EA-FBAFDB6E5378}"/>
              </a:ext>
            </a:extLst>
          </p:cNvPr>
          <p:cNvPicPr>
            <a:picLocks noChangeAspect="1"/>
          </p:cNvPicPr>
          <p:nvPr/>
        </p:nvPicPr>
        <p:blipFill>
          <a:blip r:embed="rId5"/>
          <a:stretch>
            <a:fillRect/>
          </a:stretch>
        </p:blipFill>
        <p:spPr>
          <a:xfrm>
            <a:off x="1045028" y="5840187"/>
            <a:ext cx="2057400" cy="713139"/>
          </a:xfrm>
          <a:prstGeom prst="rect">
            <a:avLst/>
          </a:prstGeom>
        </p:spPr>
      </p:pic>
      <p:sp>
        <p:nvSpPr>
          <p:cNvPr id="5" name="TextBox 4">
            <a:extLst>
              <a:ext uri="{FF2B5EF4-FFF2-40B4-BE49-F238E27FC236}">
                <a16:creationId xmlns:a16="http://schemas.microsoft.com/office/drawing/2014/main" id="{AB4BE09C-9BEA-4CDC-84B3-AE5AA6AB6E3E}"/>
              </a:ext>
            </a:extLst>
          </p:cNvPr>
          <p:cNvSpPr txBox="1"/>
          <p:nvPr/>
        </p:nvSpPr>
        <p:spPr>
          <a:xfrm>
            <a:off x="4869511" y="3959219"/>
            <a:ext cx="2452978"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May 2021</a:t>
            </a:r>
            <a:r>
              <a:rPr lang="en-US" sz="280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C1A44482-7BE1-4C10-B205-3FD3A4C21A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1306" y="6465596"/>
            <a:ext cx="406400" cy="406400"/>
          </a:xfrm>
          <a:prstGeom prst="rect">
            <a:avLst/>
          </a:prstGeom>
        </p:spPr>
      </p:pic>
    </p:spTree>
    <p:extLst>
      <p:ext uri="{BB962C8B-B14F-4D97-AF65-F5344CB8AC3E}">
        <p14:creationId xmlns:p14="http://schemas.microsoft.com/office/powerpoint/2010/main" val="185128245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B9DE-2BD9-4DFE-B0FB-320051689700}"/>
              </a:ext>
            </a:extLst>
          </p:cNvPr>
          <p:cNvSpPr>
            <a:spLocks noGrp="1"/>
          </p:cNvSpPr>
          <p:nvPr>
            <p:ph type="title"/>
          </p:nvPr>
        </p:nvSpPr>
        <p:spPr>
          <a:xfrm>
            <a:off x="2152650" y="52148"/>
            <a:ext cx="7886700" cy="994172"/>
          </a:xfrm>
        </p:spPr>
        <p:txBody>
          <a:bodyPr/>
          <a:lstStyle/>
          <a:p>
            <a:pPr algn="ctr"/>
            <a:r>
              <a:rPr lang="en-US">
                <a:latin typeface="Arial"/>
                <a:cs typeface="Arial"/>
              </a:rPr>
              <a:t>What is screening testing? </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50A69D1-EE4D-49EB-9486-F89D60545EDA}"/>
              </a:ext>
            </a:extLst>
          </p:cNvPr>
          <p:cNvSpPr>
            <a:spLocks noGrp="1"/>
          </p:cNvSpPr>
          <p:nvPr>
            <p:ph sz="half" idx="1"/>
          </p:nvPr>
        </p:nvSpPr>
        <p:spPr>
          <a:xfrm>
            <a:off x="450795" y="1104550"/>
            <a:ext cx="5645205" cy="4998538"/>
          </a:xfrm>
        </p:spPr>
        <p:txBody>
          <a:bodyPr vert="horz" wrap="square" lIns="68580" tIns="34290" rIns="68580" bIns="34290" numCol="1" rtlCol="0" anchor="t" anchorCtr="0" compatLnSpc="1">
            <a:prstTxWarp prst="textNoShape">
              <a:avLst/>
            </a:prstTxWarp>
            <a:noAutofit/>
          </a:bodyPr>
          <a:lstStyle/>
          <a:p>
            <a:r>
              <a:rPr lang="en-US" sz="2000">
                <a:latin typeface="Arial"/>
                <a:cs typeface="Arial"/>
              </a:rPr>
              <a:t>Screening testing (also called surveillance testing) is done to identify infections in asymptomatic individuals </a:t>
            </a:r>
          </a:p>
          <a:p>
            <a:r>
              <a:rPr lang="en-US" sz="2000">
                <a:latin typeface="Arial" panose="020B0604020202020204" pitchFamily="34" charset="0"/>
                <a:cs typeface="Arial" panose="020B0604020202020204" pitchFamily="34" charset="0"/>
              </a:rPr>
              <a:t>Screening testing identifies infection in asymptomatic individuals to prevent transmission</a:t>
            </a:r>
          </a:p>
          <a:p>
            <a:r>
              <a:rPr lang="en-US" sz="2000">
                <a:latin typeface="Arial" panose="020B0604020202020204" pitchFamily="34" charset="0"/>
                <a:cs typeface="Arial" panose="020B0604020202020204" pitchFamily="34" charset="0"/>
              </a:rPr>
              <a:t>Molecular or antigen testing can be used for screening testing</a:t>
            </a:r>
          </a:p>
          <a:p>
            <a:r>
              <a:rPr lang="en-US" sz="2000">
                <a:latin typeface="Arial" panose="020B0604020202020204" pitchFamily="34" charset="0"/>
                <a:cs typeface="Arial" panose="020B0604020202020204" pitchFamily="34" charset="0"/>
              </a:rPr>
              <a:t>Can include entire community or sample of population</a:t>
            </a:r>
          </a:p>
          <a:p>
            <a:r>
              <a:rPr lang="en-US" sz="2000">
                <a:latin typeface="Arial"/>
                <a:cs typeface="Arial"/>
              </a:rPr>
              <a:t>Repeated testing (1-2 times weekly)</a:t>
            </a:r>
          </a:p>
          <a:p>
            <a:r>
              <a:rPr lang="en-US" sz="2000">
                <a:latin typeface="Arial"/>
                <a:cs typeface="Arial"/>
              </a:rPr>
              <a:t>May be used in K-12 schools to prevent spread of COVID-19 </a:t>
            </a:r>
          </a:p>
          <a:p>
            <a:endParaRPr lang="en-US" sz="2400">
              <a:latin typeface="Arial"/>
              <a:cs typeface="Arial"/>
            </a:endParaRPr>
          </a:p>
        </p:txBody>
      </p:sp>
      <p:pic>
        <p:nvPicPr>
          <p:cNvPr id="4098" name="Picture 2" descr="Image result for surveillance testing for Covid">
            <a:extLst>
              <a:ext uri="{FF2B5EF4-FFF2-40B4-BE49-F238E27FC236}">
                <a16:creationId xmlns:a16="http://schemas.microsoft.com/office/drawing/2014/main" id="{C9CB62E7-766C-4B92-94BA-615CA5D6AD10}"/>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396322" y="2940643"/>
            <a:ext cx="5344883" cy="3006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ADCDFB-B07F-47A7-A209-8FAF40D9A514}"/>
              </a:ext>
            </a:extLst>
          </p:cNvPr>
          <p:cNvPicPr>
            <a:picLocks noChangeAspect="1"/>
          </p:cNvPicPr>
          <p:nvPr/>
        </p:nvPicPr>
        <p:blipFill>
          <a:blip r:embed="rId6"/>
          <a:stretch>
            <a:fillRect/>
          </a:stretch>
        </p:blipFill>
        <p:spPr>
          <a:xfrm>
            <a:off x="8058178" y="1228011"/>
            <a:ext cx="1607344" cy="1607344"/>
          </a:xfrm>
          <a:prstGeom prst="rect">
            <a:avLst/>
          </a:prstGeom>
        </p:spPr>
      </p:pic>
      <p:pic>
        <p:nvPicPr>
          <p:cNvPr id="4" name="Recorded Sound">
            <a:hlinkClick r:id="" action="ppaction://media"/>
            <a:extLst>
              <a:ext uri="{FF2B5EF4-FFF2-40B4-BE49-F238E27FC236}">
                <a16:creationId xmlns:a16="http://schemas.microsoft.com/office/drawing/2014/main" id="{CB6C6FA5-4547-4924-8F94-841F652406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451600"/>
            <a:ext cx="406400" cy="406400"/>
          </a:xfrm>
          <a:prstGeom prst="rect">
            <a:avLst/>
          </a:prstGeom>
        </p:spPr>
      </p:pic>
    </p:spTree>
    <p:extLst>
      <p:ext uri="{BB962C8B-B14F-4D97-AF65-F5344CB8AC3E}">
        <p14:creationId xmlns:p14="http://schemas.microsoft.com/office/powerpoint/2010/main" val="114736506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30"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18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319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349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44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55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F438-91B9-4A25-ACE2-B806232F0DF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Testing in K-12 schools</a:t>
            </a:r>
          </a:p>
        </p:txBody>
      </p:sp>
      <p:sp>
        <p:nvSpPr>
          <p:cNvPr id="3" name="Content Placeholder 2">
            <a:extLst>
              <a:ext uri="{FF2B5EF4-FFF2-40B4-BE49-F238E27FC236}">
                <a16:creationId xmlns:a16="http://schemas.microsoft.com/office/drawing/2014/main" id="{4E6678C5-2B2F-4F6C-8ABA-657D0C49751C}"/>
              </a:ext>
            </a:extLst>
          </p:cNvPr>
          <p:cNvSpPr>
            <a:spLocks noGrp="1"/>
          </p:cNvSpPr>
          <p:nvPr>
            <p:ph idx="1"/>
          </p:nvPr>
        </p:nvSpPr>
        <p:spPr>
          <a:xfrm>
            <a:off x="901699" y="1270000"/>
            <a:ext cx="10443633" cy="3949700"/>
          </a:xfrm>
        </p:spPr>
        <p:txBody>
          <a:bodyPr vert="horz" wrap="square" lIns="68580" tIns="34290" rIns="68580" bIns="34290" numCol="1" rtlCol="0" anchor="t" anchorCtr="0" compatLnSpc="1">
            <a:prstTxWarp prst="textNoShape">
              <a:avLst/>
            </a:prstTxWarp>
            <a:normAutofit/>
          </a:bodyPr>
          <a:lstStyle/>
          <a:p>
            <a:r>
              <a:rPr lang="en-US" dirty="0">
                <a:latin typeface="Arial" panose="020B0604020202020204" pitchFamily="34" charset="0"/>
                <a:cs typeface="Arial" panose="020B0604020202020204" pitchFamily="34" charset="0"/>
              </a:rPr>
              <a:t>Conducting COVID-19 testing in schools may prevent transmission among students and staff </a:t>
            </a:r>
          </a:p>
          <a:p>
            <a:pPr marL="0" indent="0">
              <a:buNone/>
            </a:pPr>
            <a:endParaRPr lang="en-US" dirty="0">
              <a:latin typeface="Arial" panose="020B0604020202020204" pitchFamily="34" charset="0"/>
              <a:cs typeface="Arial" panose="020B0604020202020204" pitchFamily="34" charset="0"/>
            </a:endParaRPr>
          </a:p>
          <a:p>
            <a:r>
              <a:rPr lang="en-US" dirty="0">
                <a:latin typeface="Arial"/>
                <a:cs typeface="Arial"/>
              </a:rPr>
              <a:t>Ask your school administrator about your school’s or district’s policies related to contact tracing </a:t>
            </a:r>
          </a:p>
        </p:txBody>
      </p:sp>
      <p:pic>
        <p:nvPicPr>
          <p:cNvPr id="4" name="Recorded Sound">
            <a:hlinkClick r:id="" action="ppaction://media"/>
            <a:extLst>
              <a:ext uri="{FF2B5EF4-FFF2-40B4-BE49-F238E27FC236}">
                <a16:creationId xmlns:a16="http://schemas.microsoft.com/office/drawing/2014/main" id="{3144B700-BA28-4873-8D97-6C9719B79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968" y="6286240"/>
            <a:ext cx="406400" cy="406400"/>
          </a:xfrm>
          <a:prstGeom prst="rect">
            <a:avLst/>
          </a:prstGeom>
        </p:spPr>
      </p:pic>
    </p:spTree>
    <p:extLst>
      <p:ext uri="{BB962C8B-B14F-4D97-AF65-F5344CB8AC3E}">
        <p14:creationId xmlns:p14="http://schemas.microsoft.com/office/powerpoint/2010/main" val="41833555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83F2A-2611-487C-9B3A-E122C9270BE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Useful resources</a:t>
            </a:r>
          </a:p>
        </p:txBody>
      </p:sp>
      <p:sp>
        <p:nvSpPr>
          <p:cNvPr id="3" name="Content Placeholder 2">
            <a:extLst>
              <a:ext uri="{FF2B5EF4-FFF2-40B4-BE49-F238E27FC236}">
                <a16:creationId xmlns:a16="http://schemas.microsoft.com/office/drawing/2014/main" id="{EA6AAC51-553D-4A20-AE26-3893A7633FD9}"/>
              </a:ext>
            </a:extLst>
          </p:cNvPr>
          <p:cNvSpPr>
            <a:spLocks noGrp="1"/>
          </p:cNvSpPr>
          <p:nvPr>
            <p:ph idx="1"/>
          </p:nvPr>
        </p:nvSpPr>
        <p:spPr>
          <a:xfrm>
            <a:off x="1955800" y="1143000"/>
            <a:ext cx="8229600" cy="4267200"/>
          </a:xfrm>
        </p:spPr>
        <p:txBody>
          <a:bodyPr/>
          <a:lstStyle/>
          <a:p>
            <a:pPr marL="0" indent="0">
              <a:buNone/>
            </a:pPr>
            <a:r>
              <a:rPr lang="en-US" dirty="0">
                <a:latin typeface="Arial" panose="020B0604020202020204" pitchFamily="34" charset="0"/>
                <a:cs typeface="Arial" panose="020B0604020202020204" pitchFamily="34" charset="0"/>
              </a:rPr>
              <a:t>Testing:</a:t>
            </a:r>
          </a:p>
          <a:p>
            <a:r>
              <a:rPr lang="en-US" sz="2400" dirty="0">
                <a:latin typeface="Arial" panose="020B0604020202020204" pitchFamily="34" charset="0"/>
                <a:cs typeface="Arial" panose="020B0604020202020204" pitchFamily="34" charset="0"/>
                <a:hlinkClick r:id="rId5"/>
              </a:rPr>
              <a:t>https://www.cdc.gov/coronavirus/2019-ncov/community/schools-childcare/k-12-testing.html</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Contact tracing:</a:t>
            </a:r>
          </a:p>
          <a:p>
            <a:r>
              <a:rPr lang="en-US" sz="2400" dirty="0">
                <a:latin typeface="Arial" panose="020B0604020202020204" pitchFamily="34" charset="0"/>
                <a:cs typeface="Arial" panose="020B0604020202020204" pitchFamily="34" charset="0"/>
                <a:hlinkClick r:id="rId6"/>
              </a:rPr>
              <a:t>https://www.cdc.gov/coronavirus/2019-ncov/community/schools-childcare/contact-tracing.html</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7"/>
              </a:rPr>
              <a:t>https://studentprivacy.ed.gov/resources/ferpa-and-coronavirus-disease-2019-covid-19</a:t>
            </a:r>
            <a:r>
              <a:rPr lang="en-US" sz="2400" dirty="0">
                <a:latin typeface="Arial" panose="020B0604020202020204" pitchFamily="34" charset="0"/>
                <a:cs typeface="Arial" panose="020B0604020202020204" pitchFamily="34" charset="0"/>
              </a:rPr>
              <a:t> </a:t>
            </a:r>
          </a:p>
        </p:txBody>
      </p:sp>
      <p:pic>
        <p:nvPicPr>
          <p:cNvPr id="4" name="Recorded Sound">
            <a:hlinkClick r:id="" action="ppaction://media"/>
            <a:extLst>
              <a:ext uri="{FF2B5EF4-FFF2-40B4-BE49-F238E27FC236}">
                <a16:creationId xmlns:a16="http://schemas.microsoft.com/office/drawing/2014/main" id="{910378A8-1D6C-4386-9142-B373FD6B9B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3983" y="6451600"/>
            <a:ext cx="406400" cy="406400"/>
          </a:xfrm>
          <a:prstGeom prst="rect">
            <a:avLst/>
          </a:prstGeom>
        </p:spPr>
      </p:pic>
    </p:spTree>
    <p:extLst>
      <p:ext uri="{BB962C8B-B14F-4D97-AF65-F5344CB8AC3E}">
        <p14:creationId xmlns:p14="http://schemas.microsoft.com/office/powerpoint/2010/main" val="229363862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C960-A114-4476-9E77-52A5C81CAB6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Disclaimer</a:t>
            </a:r>
          </a:p>
        </p:txBody>
      </p:sp>
      <p:sp>
        <p:nvSpPr>
          <p:cNvPr id="3" name="Content Placeholder 2">
            <a:extLst>
              <a:ext uri="{FF2B5EF4-FFF2-40B4-BE49-F238E27FC236}">
                <a16:creationId xmlns:a16="http://schemas.microsoft.com/office/drawing/2014/main" id="{9D9D2F02-9D0B-429A-B3DF-61F900D70F47}"/>
              </a:ext>
            </a:extLst>
          </p:cNvPr>
          <p:cNvSpPr>
            <a:spLocks noGrp="1"/>
          </p:cNvSpPr>
          <p:nvPr>
            <p:ph idx="1"/>
          </p:nvPr>
        </p:nvSpPr>
        <p:spPr>
          <a:xfrm>
            <a:off x="622852" y="1179443"/>
            <a:ext cx="10906539" cy="4134679"/>
          </a:xfrm>
        </p:spPr>
        <p:txBody>
          <a:bodyPr/>
          <a:lstStyle/>
          <a:p>
            <a:pPr marL="0" lvl="0" indent="0">
              <a:spcBef>
                <a:spcPts val="0"/>
              </a:spcBef>
              <a:spcAft>
                <a:spcPts val="1200"/>
              </a:spcAft>
              <a:buNone/>
            </a:pPr>
            <a:r>
              <a:rPr lang="en-US" sz="2400" dirty="0">
                <a:solidFill>
                  <a:srgbClr val="000000"/>
                </a:solidFill>
                <a:latin typeface="Arial" panose="020B0604020202020204" pitchFamily="34" charset="0"/>
                <a:cs typeface="Arial" panose="020B0604020202020204" pitchFamily="34" charset="0"/>
              </a:rPr>
              <a:t>The following information was developed to support COVID-19 prevention activities in public and non-public Pre-K-12 school settings. </a:t>
            </a:r>
          </a:p>
          <a:p>
            <a:pPr marL="0" indent="0">
              <a:spcBef>
                <a:spcPts val="0"/>
              </a:spcBef>
              <a:spcAft>
                <a:spcPts val="1200"/>
              </a:spcAft>
              <a:buNone/>
            </a:pPr>
            <a:r>
              <a:rPr lang="en-US" sz="2400" dirty="0">
                <a:solidFill>
                  <a:srgbClr val="000000"/>
                </a:solidFill>
                <a:latin typeface="Arial" panose="020B0604020202020204" pitchFamily="34" charset="0"/>
                <a:cs typeface="Arial" panose="020B0604020202020204" pitchFamily="34" charset="0"/>
              </a:rPr>
              <a:t>This material is adapted from guidance released by the Centers for Disease Control and Prevention (CDC), and </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reflects currently endorsed public health best practices</a:t>
            </a:r>
            <a:r>
              <a:rPr lang="en-US" sz="2400" dirty="0">
                <a:solidFill>
                  <a:srgbClr val="000000"/>
                </a:solidFill>
                <a:latin typeface="Arial" panose="020B0604020202020204" pitchFamily="34" charset="0"/>
                <a:cs typeface="Arial" panose="020B0604020202020204" pitchFamily="34" charset="0"/>
              </a:rPr>
              <a:t>. The information is current as of 5/7/2021. </a:t>
            </a:r>
          </a:p>
          <a:p>
            <a:pPr marL="0" lvl="0" indent="0">
              <a:spcBef>
                <a:spcPts val="0"/>
              </a:spcBef>
              <a:spcAft>
                <a:spcPts val="1200"/>
              </a:spcAft>
              <a:buNone/>
            </a:pPr>
            <a:r>
              <a:rPr lang="en-US" sz="2400" dirty="0">
                <a:solidFill>
                  <a:srgbClr val="000000"/>
                </a:solidFill>
                <a:latin typeface="Arial" panose="020B0604020202020204" pitchFamily="34" charset="0"/>
                <a:cs typeface="Arial" panose="020B0604020202020204" pitchFamily="34" charset="0"/>
              </a:rPr>
              <a:t>Unless stated otherwise, the guidance being provided are recommendations and should not be considered mandates or requirements.</a:t>
            </a:r>
          </a:p>
          <a:p>
            <a:pPr marL="0" lvl="0" indent="0">
              <a:spcBef>
                <a:spcPts val="0"/>
              </a:spcBef>
              <a:spcAft>
                <a:spcPts val="1200"/>
              </a:spcAft>
              <a:buNone/>
            </a:pPr>
            <a:r>
              <a:rPr lang="en-US" sz="2400" dirty="0">
                <a:solidFill>
                  <a:srgbClr val="000000"/>
                </a:solidFill>
                <a:latin typeface="Arial" panose="020B0604020202020204" pitchFamily="34" charset="0"/>
                <a:cs typeface="Arial" panose="020B0604020202020204" pitchFamily="34" charset="0"/>
              </a:rPr>
              <a:t>The training was developed in compliance to requirements for grant funding the Department of Health (DOH) received from the CDC. </a:t>
            </a:r>
          </a:p>
        </p:txBody>
      </p:sp>
      <p:pic>
        <p:nvPicPr>
          <p:cNvPr id="5" name="Recorded Sound">
            <a:hlinkClick r:id="" action="ppaction://media"/>
            <a:extLst>
              <a:ext uri="{FF2B5EF4-FFF2-40B4-BE49-F238E27FC236}">
                <a16:creationId xmlns:a16="http://schemas.microsoft.com/office/drawing/2014/main" id="{3274878D-88E3-4A8D-93D1-03CCEABDAE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2862" y="6451600"/>
            <a:ext cx="406400" cy="406400"/>
          </a:xfrm>
          <a:prstGeom prst="rect">
            <a:avLst/>
          </a:prstGeom>
        </p:spPr>
      </p:pic>
    </p:spTree>
    <p:extLst>
      <p:ext uri="{BB962C8B-B14F-4D97-AF65-F5344CB8AC3E}">
        <p14:creationId xmlns:p14="http://schemas.microsoft.com/office/powerpoint/2010/main" val="132616058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1E30-3EED-4FB4-A5E9-F59698D21394}"/>
              </a:ext>
            </a:extLst>
          </p:cNvPr>
          <p:cNvSpPr>
            <a:spLocks noGrp="1"/>
          </p:cNvSpPr>
          <p:nvPr>
            <p:ph type="title"/>
          </p:nvPr>
        </p:nvSpPr>
        <p:spPr/>
        <p:txBody>
          <a:bodyPr/>
          <a:lstStyle/>
          <a:p>
            <a:pPr algn="ctr"/>
            <a:r>
              <a:rPr lang="en-US">
                <a:latin typeface="Arial" panose="020B0604020202020204" pitchFamily="34" charset="0"/>
                <a:cs typeface="Arial" panose="020B0604020202020204" pitchFamily="34" charset="0"/>
              </a:rPr>
              <a:t>Key messages</a:t>
            </a:r>
          </a:p>
        </p:txBody>
      </p:sp>
      <p:sp>
        <p:nvSpPr>
          <p:cNvPr id="3" name="Content Placeholder 2">
            <a:extLst>
              <a:ext uri="{FF2B5EF4-FFF2-40B4-BE49-F238E27FC236}">
                <a16:creationId xmlns:a16="http://schemas.microsoft.com/office/drawing/2014/main" id="{994E535B-90C0-4BE0-96CE-E5C7F16803D3}"/>
              </a:ext>
            </a:extLst>
          </p:cNvPr>
          <p:cNvSpPr>
            <a:spLocks noGrp="1"/>
          </p:cNvSpPr>
          <p:nvPr>
            <p:ph idx="1"/>
          </p:nvPr>
        </p:nvSpPr>
        <p:spPr>
          <a:xfrm>
            <a:off x="778933" y="1212850"/>
            <a:ext cx="10566400" cy="4654550"/>
          </a:xfrm>
        </p:spPr>
        <p:txBody>
          <a:bodyPr vert="horz" wrap="square" lIns="68580" tIns="34290" rIns="68580" bIns="34290" numCol="1" rtlCol="0" anchor="t" anchorCtr="0" compatLnSpc="1">
            <a:prstTxWarp prst="textNoShape">
              <a:avLst/>
            </a:prstTxWarp>
            <a:normAutofit fontScale="92500" lnSpcReduction="10000"/>
          </a:bodyPr>
          <a:lstStyle/>
          <a:p>
            <a:r>
              <a:rPr lang="en-US">
                <a:latin typeface="Arial"/>
                <a:cs typeface="Arial"/>
              </a:rPr>
              <a:t>Viral tests detect active infection with SARS-CoV-2, the virus that causes COVID-19</a:t>
            </a:r>
          </a:p>
          <a:p>
            <a:r>
              <a:rPr lang="en-US">
                <a:latin typeface="Arial"/>
                <a:cs typeface="Arial"/>
              </a:rPr>
              <a:t>Antibody tests detect prior infection with the virus</a:t>
            </a:r>
          </a:p>
          <a:p>
            <a:r>
              <a:rPr lang="en-US">
                <a:latin typeface="Arial"/>
                <a:cs typeface="Arial"/>
              </a:rPr>
              <a:t>There are two types of viral tests that detect active infection: </a:t>
            </a:r>
          </a:p>
          <a:p>
            <a:pPr lvl="1"/>
            <a:r>
              <a:rPr lang="en-US">
                <a:latin typeface="Arial"/>
                <a:cs typeface="Arial"/>
              </a:rPr>
              <a:t>Molecular tests </a:t>
            </a:r>
          </a:p>
          <a:p>
            <a:pPr lvl="1"/>
            <a:r>
              <a:rPr lang="en-US">
                <a:latin typeface="Arial"/>
                <a:cs typeface="Arial"/>
              </a:rPr>
              <a:t>Antigen tests </a:t>
            </a:r>
          </a:p>
          <a:p>
            <a:r>
              <a:rPr lang="en-US">
                <a:latin typeface="Arial"/>
                <a:cs typeface="Arial"/>
              </a:rPr>
              <a:t>Testing is performed to diagnose the infection in people who are symptomatic, and to screen for infection in people who are asymptomatic</a:t>
            </a:r>
            <a:endParaRPr lang="en-US">
              <a:latin typeface="Calibri" panose="020F0502020204030204"/>
              <a:cs typeface="Calibri" panose="020F0502020204030204"/>
            </a:endParaRPr>
          </a:p>
          <a:p>
            <a:endParaRPr lang="en-US"/>
          </a:p>
          <a:p>
            <a:pPr marL="0" indent="0">
              <a:buNone/>
            </a:pPr>
            <a:endParaRPr lang="en-US"/>
          </a:p>
          <a:p>
            <a:endParaRPr lang="en-US"/>
          </a:p>
        </p:txBody>
      </p:sp>
      <p:pic>
        <p:nvPicPr>
          <p:cNvPr id="4" name="Recorded Sound">
            <a:hlinkClick r:id="" action="ppaction://media"/>
            <a:extLst>
              <a:ext uri="{FF2B5EF4-FFF2-40B4-BE49-F238E27FC236}">
                <a16:creationId xmlns:a16="http://schemas.microsoft.com/office/drawing/2014/main" id="{32427108-11EA-49FF-B4C0-193E8F93D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339" y="6320693"/>
            <a:ext cx="406400" cy="406400"/>
          </a:xfrm>
          <a:prstGeom prst="rect">
            <a:avLst/>
          </a:prstGeom>
        </p:spPr>
      </p:pic>
    </p:spTree>
    <p:extLst>
      <p:ext uri="{BB962C8B-B14F-4D97-AF65-F5344CB8AC3E}">
        <p14:creationId xmlns:p14="http://schemas.microsoft.com/office/powerpoint/2010/main" val="397697758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10" fill="hold"/>
                                        <p:tgtEl>
                                          <p:spTgt spid="4"/>
                                        </p:tgtEl>
                                      </p:cBhvr>
                                    </p:cmd>
                                  </p:childTnLst>
                                </p:cTn>
                              </p:par>
                              <p:par>
                                <p:cTn id="7" presetID="1" presetClass="entr" presetSubtype="0" fill="hold" nodeType="withEffect">
                                  <p:stCondLst>
                                    <p:cond delay="45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13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20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229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42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62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7E264-F86C-4F9B-8D63-171C2624F1F3}"/>
              </a:ext>
            </a:extLst>
          </p:cNvPr>
          <p:cNvPicPr>
            <a:picLocks noChangeAspect="1"/>
          </p:cNvPicPr>
          <p:nvPr/>
        </p:nvPicPr>
        <p:blipFill rotWithShape="1">
          <a:blip r:embed="rId5"/>
          <a:srcRect l="-267" t="6840" r="-1"/>
          <a:stretch/>
        </p:blipFill>
        <p:spPr>
          <a:xfrm>
            <a:off x="510619" y="1608083"/>
            <a:ext cx="11382805" cy="5161017"/>
          </a:xfrm>
          <a:prstGeom prst="rect">
            <a:avLst/>
          </a:prstGeom>
        </p:spPr>
      </p:pic>
      <p:sp>
        <p:nvSpPr>
          <p:cNvPr id="3" name="TextBox 2">
            <a:extLst>
              <a:ext uri="{FF2B5EF4-FFF2-40B4-BE49-F238E27FC236}">
                <a16:creationId xmlns:a16="http://schemas.microsoft.com/office/drawing/2014/main" id="{0E6E5E42-3B3C-444C-864A-8F9F81F72EC8}"/>
              </a:ext>
            </a:extLst>
          </p:cNvPr>
          <p:cNvSpPr txBox="1"/>
          <p:nvPr/>
        </p:nvSpPr>
        <p:spPr>
          <a:xfrm>
            <a:off x="3958773" y="6451600"/>
            <a:ext cx="5973367" cy="300082"/>
          </a:xfrm>
          <a:prstGeom prst="rect">
            <a:avLst/>
          </a:prstGeom>
          <a:noFill/>
        </p:spPr>
        <p:txBody>
          <a:bodyPr wrap="none" rtlCol="0">
            <a:spAutoFit/>
          </a:bodyPr>
          <a:lstStyle/>
          <a:p>
            <a:r>
              <a:rPr lang="en-US" sz="1100" dirty="0"/>
              <a:t>Source: https://coronavirusexplained.ukri.org/en/article/vdt0006/</a:t>
            </a:r>
          </a:p>
        </p:txBody>
      </p:sp>
      <p:pic>
        <p:nvPicPr>
          <p:cNvPr id="4" name="Recorded Sound">
            <a:hlinkClick r:id="" action="ppaction://media"/>
            <a:extLst>
              <a:ext uri="{FF2B5EF4-FFF2-40B4-BE49-F238E27FC236}">
                <a16:creationId xmlns:a16="http://schemas.microsoft.com/office/drawing/2014/main" id="{E98C185C-5E35-4BF6-9A41-BD9AB4E45D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754" y="6451600"/>
            <a:ext cx="406400" cy="406400"/>
          </a:xfrm>
          <a:prstGeom prst="rect">
            <a:avLst/>
          </a:prstGeom>
        </p:spPr>
      </p:pic>
    </p:spTree>
    <p:extLst>
      <p:ext uri="{BB962C8B-B14F-4D97-AF65-F5344CB8AC3E}">
        <p14:creationId xmlns:p14="http://schemas.microsoft.com/office/powerpoint/2010/main" val="214950759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02BF-432E-497A-91FD-979D8DC0527D}"/>
              </a:ext>
            </a:extLst>
          </p:cNvPr>
          <p:cNvSpPr>
            <a:spLocks noGrp="1"/>
          </p:cNvSpPr>
          <p:nvPr>
            <p:ph type="title"/>
          </p:nvPr>
        </p:nvSpPr>
        <p:spPr/>
        <p:txBody>
          <a:bodyPr/>
          <a:lstStyle/>
          <a:p>
            <a:pPr algn="ctr"/>
            <a:r>
              <a:rPr lang="en-US">
                <a:latin typeface="Arial"/>
                <a:cs typeface="Calibri Light"/>
              </a:rPr>
              <a:t>Viral tests for SARS-CoV-2</a:t>
            </a:r>
            <a:endParaRPr lang="en-US">
              <a:latin typeface="Arial"/>
            </a:endParaRPr>
          </a:p>
        </p:txBody>
      </p:sp>
      <p:sp>
        <p:nvSpPr>
          <p:cNvPr id="3" name="Content Placeholder 2">
            <a:extLst>
              <a:ext uri="{FF2B5EF4-FFF2-40B4-BE49-F238E27FC236}">
                <a16:creationId xmlns:a16="http://schemas.microsoft.com/office/drawing/2014/main" id="{AFD057AF-3D07-43A6-8C0A-14CE3AC9F261}"/>
              </a:ext>
            </a:extLst>
          </p:cNvPr>
          <p:cNvSpPr>
            <a:spLocks noGrp="1"/>
          </p:cNvSpPr>
          <p:nvPr>
            <p:ph idx="1"/>
          </p:nvPr>
        </p:nvSpPr>
        <p:spPr>
          <a:xfrm>
            <a:off x="533400" y="1143000"/>
            <a:ext cx="11218333" cy="4876800"/>
          </a:xfrm>
        </p:spPr>
        <p:txBody>
          <a:bodyPr vert="horz" wrap="square" lIns="68580" tIns="34290" rIns="68580" bIns="34290" numCol="1" rtlCol="0" anchor="t" anchorCtr="0" compatLnSpc="1">
            <a:prstTxWarp prst="textNoShape">
              <a:avLst/>
            </a:prstTxWarp>
            <a:normAutofit fontScale="92500"/>
          </a:bodyPr>
          <a:lstStyle/>
          <a:p>
            <a:r>
              <a:rPr lang="en-US">
                <a:latin typeface="Arial"/>
                <a:cs typeface="Calibri"/>
              </a:rPr>
              <a:t>Molecular tests:</a:t>
            </a:r>
          </a:p>
          <a:p>
            <a:pPr lvl="1"/>
            <a:r>
              <a:rPr lang="en-US">
                <a:latin typeface="Arial"/>
                <a:cs typeface="Arial"/>
              </a:rPr>
              <a:t>Detect genetic material (nucleic acid) of the virus in respiratory specimens like saliva or through nasal swab  </a:t>
            </a:r>
          </a:p>
          <a:p>
            <a:pPr lvl="1"/>
            <a:r>
              <a:rPr lang="en-US">
                <a:latin typeface="Arial"/>
                <a:cs typeface="Arial"/>
              </a:rPr>
              <a:t>Amplify amount of material in the specimen to make it easier to detect </a:t>
            </a:r>
          </a:p>
          <a:p>
            <a:pPr lvl="1"/>
            <a:r>
              <a:rPr lang="en-US">
                <a:latin typeface="Arial"/>
                <a:cs typeface="Arial"/>
              </a:rPr>
              <a:t>Tests are very sensitive and conducted in laboratories</a:t>
            </a:r>
            <a:endParaRPr lang="en-US">
              <a:latin typeface="Arial" panose="020B0604020202020204" pitchFamily="34" charset="0"/>
              <a:cs typeface="Arial" panose="020B0604020202020204" pitchFamily="34" charset="0"/>
            </a:endParaRPr>
          </a:p>
          <a:p>
            <a:r>
              <a:rPr lang="en-US">
                <a:latin typeface="Arial"/>
                <a:cs typeface="Calibri"/>
              </a:rPr>
              <a:t>Antigen tests:</a:t>
            </a:r>
          </a:p>
          <a:p>
            <a:pPr lvl="1"/>
            <a:r>
              <a:rPr lang="en-US">
                <a:latin typeface="Arial"/>
                <a:cs typeface="Calibri"/>
              </a:rPr>
              <a:t>Detect </a:t>
            </a:r>
            <a:r>
              <a:rPr lang="en-US">
                <a:latin typeface="Arial"/>
                <a:cs typeface="Arial"/>
              </a:rPr>
              <a:t>virus proteins in a respiratory specimen like saliva </a:t>
            </a:r>
          </a:p>
          <a:p>
            <a:pPr lvl="1"/>
            <a:r>
              <a:rPr lang="en-US">
                <a:latin typeface="Arial"/>
                <a:cs typeface="Arial"/>
              </a:rPr>
              <a:t>Can be performed outside of clinical laboratories, including points of care and home settings </a:t>
            </a:r>
          </a:p>
          <a:p>
            <a:pPr lvl="1"/>
            <a:r>
              <a:rPr lang="en-US">
                <a:latin typeface="Arial"/>
                <a:cs typeface="Arial"/>
              </a:rPr>
              <a:t>Can identify people with active infection who may be highly contagious</a:t>
            </a:r>
            <a:endParaRPr lang="en-US"/>
          </a:p>
          <a:p>
            <a:endParaRPr lang="en-US">
              <a:latin typeface="Arial"/>
              <a:cs typeface="Calibri"/>
            </a:endParaRPr>
          </a:p>
        </p:txBody>
      </p:sp>
      <p:pic>
        <p:nvPicPr>
          <p:cNvPr id="4" name="Recorded Sound">
            <a:hlinkClick r:id="" action="ppaction://media"/>
            <a:extLst>
              <a:ext uri="{FF2B5EF4-FFF2-40B4-BE49-F238E27FC236}">
                <a16:creationId xmlns:a16="http://schemas.microsoft.com/office/drawing/2014/main" id="{9F06E5E1-EE75-44FC-88D5-715E51FAF5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339" y="6451600"/>
            <a:ext cx="406400" cy="406400"/>
          </a:xfrm>
          <a:prstGeom prst="rect">
            <a:avLst/>
          </a:prstGeom>
        </p:spPr>
      </p:pic>
    </p:spTree>
    <p:extLst>
      <p:ext uri="{BB962C8B-B14F-4D97-AF65-F5344CB8AC3E}">
        <p14:creationId xmlns:p14="http://schemas.microsoft.com/office/powerpoint/2010/main" val="179246962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75" fill="hold"/>
                                        <p:tgtEl>
                                          <p:spTgt spid="4"/>
                                        </p:tgtEl>
                                      </p:cBhvr>
                                    </p:cmd>
                                  </p:childTnLst>
                                </p:cTn>
                              </p:par>
                              <p:par>
                                <p:cTn id="7" presetID="1" presetClass="entr" presetSubtype="0" fill="hold" nodeType="withEffect">
                                  <p:stCondLst>
                                    <p:cond delay="12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12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1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120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18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18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1800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1800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EE5C7-50F4-45A3-95DD-525EC6CA25CD}"/>
              </a:ext>
            </a:extLst>
          </p:cNvPr>
          <p:cNvSpPr>
            <a:spLocks noGrp="1"/>
          </p:cNvSpPr>
          <p:nvPr>
            <p:ph type="title"/>
          </p:nvPr>
        </p:nvSpPr>
        <p:spPr>
          <a:xfrm>
            <a:off x="1600200" y="190500"/>
            <a:ext cx="8763000" cy="609600"/>
          </a:xfrm>
        </p:spPr>
        <p:txBody>
          <a:bodyPr/>
          <a:lstStyle/>
          <a:p>
            <a:pPr algn="ctr"/>
            <a:r>
              <a:rPr lang="en-US">
                <a:latin typeface="Arial"/>
                <a:cs typeface="Arial"/>
              </a:rPr>
              <a:t>Molecular tests for SARS-CoV-2</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EACFD4C-2604-445A-9D97-693A6CFC6761}"/>
              </a:ext>
            </a:extLst>
          </p:cNvPr>
          <p:cNvSpPr>
            <a:spLocks noGrp="1"/>
          </p:cNvSpPr>
          <p:nvPr>
            <p:ph sz="half" idx="1"/>
          </p:nvPr>
        </p:nvSpPr>
        <p:spPr>
          <a:xfrm>
            <a:off x="571500" y="1206500"/>
            <a:ext cx="5359400" cy="4610100"/>
          </a:xfrm>
        </p:spPr>
        <p:txBody>
          <a:bodyPr vert="horz" wrap="square" lIns="68580" tIns="34290" rIns="68580" bIns="34290" numCol="1" rtlCol="0" anchor="t" anchorCtr="0" compatLnSpc="1">
            <a:prstTxWarp prst="textNoShape">
              <a:avLst/>
            </a:prstTxWarp>
            <a:noAutofit/>
          </a:bodyPr>
          <a:lstStyle/>
          <a:p>
            <a:r>
              <a:rPr lang="en-US" sz="2000">
                <a:latin typeface="Arial" panose="020B0604020202020204" pitchFamily="34" charset="0"/>
                <a:cs typeface="Arial" panose="020B0604020202020204" pitchFamily="34" charset="0"/>
              </a:rPr>
              <a:t>Diagnose SARS CoV-2 infection by detecting viral genetic material</a:t>
            </a:r>
          </a:p>
          <a:p>
            <a:r>
              <a:rPr lang="en-US" sz="2000">
                <a:latin typeface="Arial" panose="020B0604020202020204" pitchFamily="34" charset="0"/>
                <a:cs typeface="Arial" panose="020B0604020202020204" pitchFamily="34" charset="0"/>
              </a:rPr>
              <a:t>Identifies active infection</a:t>
            </a:r>
          </a:p>
          <a:p>
            <a:r>
              <a:rPr lang="en-US" sz="2000">
                <a:latin typeface="Arial" panose="020B0604020202020204" pitchFamily="34" charset="0"/>
                <a:cs typeface="Arial" panose="020B0604020202020204" pitchFamily="34" charset="0"/>
              </a:rPr>
              <a:t>Very sensitive – can detect very small amounts of virus</a:t>
            </a:r>
          </a:p>
          <a:p>
            <a:r>
              <a:rPr lang="en-US" sz="2000">
                <a:latin typeface="Arial" panose="020B0604020202020204" pitchFamily="34" charset="0"/>
                <a:cs typeface="Arial" panose="020B0604020202020204" pitchFamily="34" charset="0"/>
              </a:rPr>
              <a:t>Gold standard for COVID-19 detection</a:t>
            </a:r>
          </a:p>
          <a:p>
            <a:r>
              <a:rPr lang="en-US" sz="2000">
                <a:latin typeface="Arial" panose="020B0604020202020204" pitchFamily="34" charset="0"/>
                <a:cs typeface="Arial" panose="020B0604020202020204" pitchFamily="34" charset="0"/>
              </a:rPr>
              <a:t>1-3 days turn-around</a:t>
            </a:r>
          </a:p>
          <a:p>
            <a:r>
              <a:rPr lang="en-US" sz="2000">
                <a:latin typeface="Arial" panose="020B0604020202020204" pitchFamily="34" charset="0"/>
                <a:cs typeface="Arial" panose="020B0604020202020204" pitchFamily="34" charset="0"/>
              </a:rPr>
              <a:t>Can have “false negatives” – between 5-20% </a:t>
            </a:r>
          </a:p>
          <a:p>
            <a:r>
              <a:rPr lang="en-US" sz="2000">
                <a:latin typeface="Arial" panose="020B0604020202020204" pitchFamily="34" charset="0"/>
                <a:cs typeface="Arial" panose="020B0604020202020204" pitchFamily="34" charset="0"/>
              </a:rPr>
              <a:t>Negative test = no virus at moment specimen was collected</a:t>
            </a:r>
          </a:p>
        </p:txBody>
      </p:sp>
      <p:pic>
        <p:nvPicPr>
          <p:cNvPr id="8" name="Content Placeholder 7">
            <a:extLst>
              <a:ext uri="{FF2B5EF4-FFF2-40B4-BE49-F238E27FC236}">
                <a16:creationId xmlns:a16="http://schemas.microsoft.com/office/drawing/2014/main" id="{E3EFB199-A2B8-445D-AF9E-5939021E96CC}"/>
              </a:ext>
            </a:extLst>
          </p:cNvPr>
          <p:cNvPicPr>
            <a:picLocks noGrp="1" noChangeAspect="1"/>
          </p:cNvPicPr>
          <p:nvPr>
            <p:ph sz="half" idx="2"/>
          </p:nvPr>
        </p:nvPicPr>
        <p:blipFill>
          <a:blip r:embed="rId5"/>
          <a:stretch>
            <a:fillRect/>
          </a:stretch>
        </p:blipFill>
        <p:spPr>
          <a:xfrm>
            <a:off x="6083853" y="2057400"/>
            <a:ext cx="5994174" cy="2645080"/>
          </a:xfrm>
          <a:prstGeom prst="rect">
            <a:avLst/>
          </a:prstGeom>
        </p:spPr>
      </p:pic>
      <p:pic>
        <p:nvPicPr>
          <p:cNvPr id="4" name="Recorded Sound">
            <a:hlinkClick r:id="" action="ppaction://media"/>
            <a:extLst>
              <a:ext uri="{FF2B5EF4-FFF2-40B4-BE49-F238E27FC236}">
                <a16:creationId xmlns:a16="http://schemas.microsoft.com/office/drawing/2014/main" id="{22E3FAA4-4105-4311-ACF2-C5760FA77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2645" y="6411686"/>
            <a:ext cx="406400" cy="406400"/>
          </a:xfrm>
          <a:prstGeom prst="rect">
            <a:avLst/>
          </a:prstGeom>
        </p:spPr>
      </p:pic>
    </p:spTree>
    <p:extLst>
      <p:ext uri="{BB962C8B-B14F-4D97-AF65-F5344CB8AC3E}">
        <p14:creationId xmlns:p14="http://schemas.microsoft.com/office/powerpoint/2010/main" val="230321464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59" fill="hold"/>
                                        <p:tgtEl>
                                          <p:spTgt spid="4"/>
                                        </p:tgtEl>
                                      </p:cBhvr>
                                    </p:cmd>
                                  </p:childTnLst>
                                </p:cTn>
                              </p:par>
                              <p:par>
                                <p:cTn id="7" presetID="1" presetClass="entr" presetSubtype="0" fill="hold" nodeType="withEffect">
                                  <p:stCondLst>
                                    <p:cond delay="3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29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340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52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59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8600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24CC-A9CE-49C5-8DE0-7502A6B38F41}"/>
              </a:ext>
            </a:extLst>
          </p:cNvPr>
          <p:cNvSpPr>
            <a:spLocks noGrp="1"/>
          </p:cNvSpPr>
          <p:nvPr>
            <p:ph type="title"/>
          </p:nvPr>
        </p:nvSpPr>
        <p:spPr/>
        <p:txBody>
          <a:bodyPr/>
          <a:lstStyle/>
          <a:p>
            <a:pPr algn="ctr"/>
            <a:r>
              <a:rPr lang="en-US">
                <a:latin typeface="Arial"/>
                <a:cs typeface="Arial"/>
              </a:rPr>
              <a:t>Antigen tests</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4F9BCD5-6E9F-4CAE-AE6C-A3816DCC8324}"/>
              </a:ext>
            </a:extLst>
          </p:cNvPr>
          <p:cNvSpPr>
            <a:spLocks noGrp="1"/>
          </p:cNvSpPr>
          <p:nvPr>
            <p:ph sz="half" idx="1"/>
          </p:nvPr>
        </p:nvSpPr>
        <p:spPr>
          <a:xfrm>
            <a:off x="762001" y="1240971"/>
            <a:ext cx="4266640" cy="4676140"/>
          </a:xfrm>
        </p:spPr>
        <p:txBody>
          <a:bodyPr>
            <a:normAutofit fontScale="92500" lnSpcReduction="10000"/>
          </a:bodyPr>
          <a:lstStyle/>
          <a:p>
            <a:r>
              <a:rPr lang="en-US">
                <a:latin typeface="Arial" panose="020B0604020202020204" pitchFamily="34" charset="0"/>
                <a:cs typeface="Arial" panose="020B0604020202020204" pitchFamily="34" charset="0"/>
              </a:rPr>
              <a:t>Detects viral proteins of SARS-CoV-2</a:t>
            </a:r>
          </a:p>
          <a:p>
            <a:r>
              <a:rPr lang="en-US">
                <a:latin typeface="Arial" panose="020B0604020202020204" pitchFamily="34" charset="0"/>
                <a:cs typeface="Arial" panose="020B0604020202020204" pitchFamily="34" charset="0"/>
              </a:rPr>
              <a:t>Identifies active infection</a:t>
            </a:r>
          </a:p>
          <a:p>
            <a:r>
              <a:rPr lang="en-US">
                <a:latin typeface="Arial" panose="020B0604020202020204" pitchFamily="34" charset="0"/>
                <a:cs typeface="Arial" panose="020B0604020202020204" pitchFamily="34" charset="0"/>
              </a:rPr>
              <a:t>Less sensitive than PCR test </a:t>
            </a:r>
          </a:p>
          <a:p>
            <a:pPr lvl="1"/>
            <a:r>
              <a:rPr lang="en-US">
                <a:latin typeface="Arial" panose="020B0604020202020204" pitchFamily="34" charset="0"/>
                <a:cs typeface="Arial" panose="020B0604020202020204" pitchFamily="34" charset="0"/>
              </a:rPr>
              <a:t>Detects people with a lot of virus in respiratory fluids – most contagious</a:t>
            </a:r>
          </a:p>
          <a:p>
            <a:pPr lvl="1"/>
            <a:r>
              <a:rPr lang="en-US">
                <a:latin typeface="Arial" panose="020B0604020202020204" pitchFamily="34" charset="0"/>
                <a:cs typeface="Arial" panose="020B0604020202020204" pitchFamily="34" charset="0"/>
              </a:rPr>
              <a:t>56% sensitive </a:t>
            </a:r>
          </a:p>
          <a:p>
            <a:r>
              <a:rPr lang="en-US">
                <a:latin typeface="Arial" panose="020B0604020202020204" pitchFamily="34" charset="0"/>
                <a:cs typeface="Arial" panose="020B0604020202020204" pitchFamily="34" charset="0"/>
              </a:rPr>
              <a:t>15-minute test</a:t>
            </a:r>
          </a:p>
          <a:p>
            <a:r>
              <a:rPr lang="en-US">
                <a:latin typeface="Arial" panose="020B0604020202020204" pitchFamily="34" charset="0"/>
                <a:cs typeface="Arial" panose="020B0604020202020204" pitchFamily="34" charset="0"/>
              </a:rPr>
              <a:t>Easy to perform in ‘field’ or points of care</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F336836-201E-4E04-A236-F839F9DC34FF}"/>
              </a:ext>
            </a:extLst>
          </p:cNvPr>
          <p:cNvPicPr>
            <a:picLocks noChangeAspect="1"/>
          </p:cNvPicPr>
          <p:nvPr/>
        </p:nvPicPr>
        <p:blipFill>
          <a:blip r:embed="rId5"/>
          <a:stretch>
            <a:fillRect/>
          </a:stretch>
        </p:blipFill>
        <p:spPr>
          <a:xfrm>
            <a:off x="5314550" y="1240971"/>
            <a:ext cx="6273052" cy="4294415"/>
          </a:xfrm>
          <a:prstGeom prst="rect">
            <a:avLst/>
          </a:prstGeom>
        </p:spPr>
      </p:pic>
      <p:sp>
        <p:nvSpPr>
          <p:cNvPr id="7" name="TextBox 6">
            <a:extLst>
              <a:ext uri="{FF2B5EF4-FFF2-40B4-BE49-F238E27FC236}">
                <a16:creationId xmlns:a16="http://schemas.microsoft.com/office/drawing/2014/main" id="{521F8B59-CC2B-47B0-8450-20EF7FE54450}"/>
              </a:ext>
            </a:extLst>
          </p:cNvPr>
          <p:cNvSpPr txBox="1"/>
          <p:nvPr/>
        </p:nvSpPr>
        <p:spPr>
          <a:xfrm>
            <a:off x="7163361" y="5617029"/>
            <a:ext cx="2828018" cy="300082"/>
          </a:xfrm>
          <a:prstGeom prst="rect">
            <a:avLst/>
          </a:prstGeom>
          <a:noFill/>
        </p:spPr>
        <p:txBody>
          <a:bodyPr wrap="none" rtlCol="0">
            <a:spAutoFit/>
          </a:bodyPr>
          <a:lstStyle/>
          <a:p>
            <a:r>
              <a:rPr lang="en-US" sz="1350"/>
              <a:t>Source: Cambridge Bioscience</a:t>
            </a:r>
          </a:p>
        </p:txBody>
      </p:sp>
      <p:pic>
        <p:nvPicPr>
          <p:cNvPr id="4" name="Recorded Sound">
            <a:hlinkClick r:id="" action="ppaction://media"/>
            <a:extLst>
              <a:ext uri="{FF2B5EF4-FFF2-40B4-BE49-F238E27FC236}">
                <a16:creationId xmlns:a16="http://schemas.microsoft.com/office/drawing/2014/main" id="{6E7714E7-935B-4BB6-A303-AA24BA08B0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3984" y="6451600"/>
            <a:ext cx="406400" cy="406400"/>
          </a:xfrm>
          <a:prstGeom prst="rect">
            <a:avLst/>
          </a:prstGeom>
        </p:spPr>
      </p:pic>
    </p:spTree>
    <p:extLst>
      <p:ext uri="{BB962C8B-B14F-4D97-AF65-F5344CB8AC3E}">
        <p14:creationId xmlns:p14="http://schemas.microsoft.com/office/powerpoint/2010/main" val="389029130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76" fill="hold"/>
                                        <p:tgtEl>
                                          <p:spTgt spid="4"/>
                                        </p:tgtEl>
                                      </p:cBhvr>
                                    </p:cmd>
                                  </p:childTnLst>
                                </p:cTn>
                              </p:par>
                              <p:par>
                                <p:cTn id="7" presetID="1" presetClass="entr" presetSubtype="0" fill="hold" nodeType="withEffect">
                                  <p:stCondLst>
                                    <p:cond delay="31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31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294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294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294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53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6190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A485-D509-4078-9C12-1476750CCBCB}"/>
              </a:ext>
            </a:extLst>
          </p:cNvPr>
          <p:cNvSpPr>
            <a:spLocks noGrp="1"/>
          </p:cNvSpPr>
          <p:nvPr>
            <p:ph type="title"/>
          </p:nvPr>
        </p:nvSpPr>
        <p:spPr>
          <a:xfrm>
            <a:off x="2152650" y="0"/>
            <a:ext cx="7886700" cy="994172"/>
          </a:xfrm>
        </p:spPr>
        <p:txBody>
          <a:bodyPr/>
          <a:lstStyle/>
          <a:p>
            <a:pPr algn="ctr"/>
            <a:r>
              <a:rPr lang="en-US" dirty="0">
                <a:latin typeface="Arial"/>
                <a:cs typeface="Arial"/>
              </a:rPr>
              <a:t>Antibody tests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337246F-2C83-4714-9100-D277F01B4035}"/>
              </a:ext>
            </a:extLst>
          </p:cNvPr>
          <p:cNvSpPr>
            <a:spLocks noGrp="1"/>
          </p:cNvSpPr>
          <p:nvPr>
            <p:ph sz="half" idx="1"/>
          </p:nvPr>
        </p:nvSpPr>
        <p:spPr>
          <a:xfrm>
            <a:off x="571500" y="1143000"/>
            <a:ext cx="5156200" cy="4813300"/>
          </a:xfrm>
        </p:spPr>
        <p:txBody>
          <a:bodyPr vert="horz" wrap="square" lIns="68580" tIns="34290" rIns="68580" bIns="34290" numCol="1" rtlCol="0" anchor="t" anchorCtr="0" compatLnSpc="1">
            <a:prstTxWarp prst="textNoShape">
              <a:avLst/>
            </a:prstTxWarp>
            <a:normAutofit fontScale="92500"/>
          </a:bodyPr>
          <a:lstStyle/>
          <a:p>
            <a:r>
              <a:rPr lang="en-US" dirty="0">
                <a:latin typeface="Arial" panose="020B0604020202020204" pitchFamily="34" charset="0"/>
                <a:cs typeface="Arial" panose="020B0604020202020204" pitchFamily="34" charset="0"/>
              </a:rPr>
              <a:t>Detects antibodies to SARS-CoV-2</a:t>
            </a:r>
          </a:p>
          <a:p>
            <a:r>
              <a:rPr lang="en-US" dirty="0">
                <a:latin typeface="Arial" panose="020B0604020202020204" pitchFamily="34" charset="0"/>
                <a:cs typeface="Arial" panose="020B0604020202020204" pitchFamily="34" charset="0"/>
              </a:rPr>
              <a:t>Blood sample</a:t>
            </a:r>
          </a:p>
          <a:p>
            <a:r>
              <a:rPr lang="en-US" dirty="0">
                <a:latin typeface="Arial" panose="020B0604020202020204" pitchFamily="34" charset="0"/>
                <a:cs typeface="Arial" panose="020B0604020202020204" pitchFamily="34" charset="0"/>
              </a:rPr>
              <a:t>Indicates prior exposure to virus</a:t>
            </a:r>
          </a:p>
          <a:p>
            <a:r>
              <a:rPr lang="en-US" dirty="0">
                <a:latin typeface="Arial"/>
                <a:cs typeface="Arial"/>
              </a:rPr>
              <a:t>Generally, NOT used to identify active or current infection</a:t>
            </a:r>
          </a:p>
          <a:p>
            <a:r>
              <a:rPr lang="en-US" dirty="0">
                <a:latin typeface="Arial"/>
                <a:cs typeface="Arial"/>
              </a:rPr>
              <a:t>Specific tests can distinguish between antibodies developed after infection and antibodies produced after vaccination</a:t>
            </a:r>
          </a:p>
          <a:p>
            <a:endParaRPr lang="en-US" dirty="0">
              <a:cs typeface="Calibri" panose="020F0502020204030204"/>
            </a:endParaRPr>
          </a:p>
        </p:txBody>
      </p:sp>
      <p:pic>
        <p:nvPicPr>
          <p:cNvPr id="5" name="Content Placeholder 4">
            <a:extLst>
              <a:ext uri="{FF2B5EF4-FFF2-40B4-BE49-F238E27FC236}">
                <a16:creationId xmlns:a16="http://schemas.microsoft.com/office/drawing/2014/main" id="{161BCD55-4962-4E54-BB03-DE9A71353E10}"/>
              </a:ext>
            </a:extLst>
          </p:cNvPr>
          <p:cNvPicPr>
            <a:picLocks noGrp="1" noChangeAspect="1"/>
          </p:cNvPicPr>
          <p:nvPr>
            <p:ph sz="half" idx="2"/>
          </p:nvPr>
        </p:nvPicPr>
        <p:blipFill>
          <a:blip r:embed="rId5"/>
          <a:stretch>
            <a:fillRect/>
          </a:stretch>
        </p:blipFill>
        <p:spPr>
          <a:xfrm>
            <a:off x="6096000" y="1732603"/>
            <a:ext cx="5862061" cy="3392794"/>
          </a:xfrm>
          <a:prstGeom prst="rect">
            <a:avLst/>
          </a:prstGeom>
        </p:spPr>
      </p:pic>
      <p:pic>
        <p:nvPicPr>
          <p:cNvPr id="4" name="Recorded Sound">
            <a:hlinkClick r:id="" action="ppaction://media"/>
            <a:extLst>
              <a:ext uri="{FF2B5EF4-FFF2-40B4-BE49-F238E27FC236}">
                <a16:creationId xmlns:a16="http://schemas.microsoft.com/office/drawing/2014/main" id="{88FA01EA-D772-4AAA-886C-8081674238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5323" y="6451600"/>
            <a:ext cx="406400" cy="406400"/>
          </a:xfrm>
          <a:prstGeom prst="rect">
            <a:avLst/>
          </a:prstGeom>
        </p:spPr>
      </p:pic>
    </p:spTree>
    <p:extLst>
      <p:ext uri="{BB962C8B-B14F-4D97-AF65-F5344CB8AC3E}">
        <p14:creationId xmlns:p14="http://schemas.microsoft.com/office/powerpoint/2010/main" val="2907639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421A-265D-43D4-8388-D9F654D0D6F0}"/>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Who should be tested?</a:t>
            </a:r>
          </a:p>
        </p:txBody>
      </p:sp>
      <p:sp>
        <p:nvSpPr>
          <p:cNvPr id="3" name="Content Placeholder 2">
            <a:extLst>
              <a:ext uri="{FF2B5EF4-FFF2-40B4-BE49-F238E27FC236}">
                <a16:creationId xmlns:a16="http://schemas.microsoft.com/office/drawing/2014/main" id="{2C6730B1-1328-4D09-9264-D655F8906CD1}"/>
              </a:ext>
            </a:extLst>
          </p:cNvPr>
          <p:cNvSpPr>
            <a:spLocks noGrp="1"/>
          </p:cNvSpPr>
          <p:nvPr>
            <p:ph sz="half" idx="1"/>
          </p:nvPr>
        </p:nvSpPr>
        <p:spPr>
          <a:xfrm>
            <a:off x="482600" y="1314220"/>
            <a:ext cx="5524500" cy="4489680"/>
          </a:xfrm>
        </p:spPr>
        <p:txBody>
          <a:bodyPr vert="horz" wrap="square" lIns="68580" tIns="34290" rIns="68580" bIns="34290" numCol="1" rtlCol="0" anchor="t" anchorCtr="0" compatLnSpc="1">
            <a:prstTxWarp prst="textNoShape">
              <a:avLst/>
            </a:prstTxWarp>
            <a:normAutofit lnSpcReduction="10000"/>
          </a:bodyPr>
          <a:lstStyle/>
          <a:p>
            <a:r>
              <a:rPr lang="en-US" dirty="0">
                <a:latin typeface="Arial" panose="020B0604020202020204" pitchFamily="34" charset="0"/>
                <a:cs typeface="Arial" panose="020B0604020202020204" pitchFamily="34" charset="0"/>
              </a:rPr>
              <a:t>Symptomatic individuals should be tested to diagnose and confirm infection</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Asymptomatic individuals who are close contacts of positive COVID-19 cases should be tested</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Screening testing </a:t>
            </a:r>
          </a:p>
        </p:txBody>
      </p:sp>
      <p:pic>
        <p:nvPicPr>
          <p:cNvPr id="3074" name="Picture 2" descr="Image result for test sick covid patient">
            <a:extLst>
              <a:ext uri="{FF2B5EF4-FFF2-40B4-BE49-F238E27FC236}">
                <a16:creationId xmlns:a16="http://schemas.microsoft.com/office/drawing/2014/main" id="{E7AFC797-C178-477F-B31D-E99A9ADF76A0}"/>
              </a:ext>
            </a:extLst>
          </p:cNvPr>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7281794" y="1314220"/>
            <a:ext cx="2788240" cy="1748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D4E5C3F-4B51-46A0-89DD-04681FB587A3}"/>
              </a:ext>
            </a:extLst>
          </p:cNvPr>
          <p:cNvPicPr>
            <a:picLocks noChangeAspect="1"/>
          </p:cNvPicPr>
          <p:nvPr/>
        </p:nvPicPr>
        <p:blipFill>
          <a:blip r:embed="rId6"/>
          <a:stretch>
            <a:fillRect/>
          </a:stretch>
        </p:blipFill>
        <p:spPr>
          <a:xfrm>
            <a:off x="6411642" y="3195704"/>
            <a:ext cx="4916758" cy="2764225"/>
          </a:xfrm>
          <a:prstGeom prst="rect">
            <a:avLst/>
          </a:prstGeom>
        </p:spPr>
      </p:pic>
      <p:pic>
        <p:nvPicPr>
          <p:cNvPr id="4" name="Recorded Sound">
            <a:hlinkClick r:id="" action="ppaction://media"/>
            <a:extLst>
              <a:ext uri="{FF2B5EF4-FFF2-40B4-BE49-F238E27FC236}">
                <a16:creationId xmlns:a16="http://schemas.microsoft.com/office/drawing/2014/main" id="{D5FC6C00-C448-4661-A505-C6F8C1096B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876" y="6451600"/>
            <a:ext cx="406400" cy="406400"/>
          </a:xfrm>
          <a:prstGeom prst="rect">
            <a:avLst/>
          </a:prstGeom>
        </p:spPr>
      </p:pic>
    </p:spTree>
    <p:extLst>
      <p:ext uri="{BB962C8B-B14F-4D97-AF65-F5344CB8AC3E}">
        <p14:creationId xmlns:p14="http://schemas.microsoft.com/office/powerpoint/2010/main" val="297685639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DOH_Master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10312_Appletree grant Schools_GeneralTraining_PDE_DEHE_ 3.12.21.pptx" id="{3E3C0DE8-1D90-414B-9888-F4A8E1BEB218}" vid="{EE767DA3-F66A-4E74-9CBE-0DED0CC2BA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429A2CA4E59A43A9487437AAAD6C63" ma:contentTypeVersion="5" ma:contentTypeDescription="Create a new document." ma:contentTypeScope="" ma:versionID="f148d08f7e6b55793058648980a7a192">
  <xsd:schema xmlns:xsd="http://www.w3.org/2001/XMLSchema" xmlns:xs="http://www.w3.org/2001/XMLSchema" xmlns:p="http://schemas.microsoft.com/office/2006/metadata/properties" xmlns:ns2="906a5e43-ae57-4088-b6bd-ad0d184b1ed5" xmlns:ns3="5ed1a049-e5c2-4768-9e5c-8c52a4050687" targetNamespace="http://schemas.microsoft.com/office/2006/metadata/properties" ma:root="true" ma:fieldsID="7ba7d0ef11f1115c118f8af4c7fa345a" ns2:_="" ns3:_="">
    <xsd:import namespace="906a5e43-ae57-4088-b6bd-ad0d184b1ed5"/>
    <xsd:import namespace="5ed1a049-e5c2-4768-9e5c-8c52a405068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6a5e43-ae57-4088-b6bd-ad0d184b1ed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d1a049-e5c2-4768-9e5c-8c52a405068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40F313A631F640B6F972CC12FDA1AA" ma:contentTypeVersion="1" ma:contentTypeDescription="Create a new document." ma:contentTypeScope="" ma:versionID="429649de8a5ecaa90982501cc014b517">
  <xsd:schema xmlns:xsd="http://www.w3.org/2001/XMLSchema" xmlns:xs="http://www.w3.org/2001/XMLSchema" xmlns:p="http://schemas.microsoft.com/office/2006/metadata/properties" xmlns:ns1="http://schemas.microsoft.com/sharepoint/v3" xmlns:ns2="ee34c1ad-bb57-47d0-86e3-a865a141362a" targetNamespace="http://schemas.microsoft.com/office/2006/metadata/properties" ma:root="true" ma:fieldsID="fc795d20a4a3e5777705df25fdb30730" ns1:_="" ns2:_="">
    <xsd:import namespace="http://schemas.microsoft.com/sharepoint/v3"/>
    <xsd:import namespace="ee34c1ad-bb57-47d0-86e3-a865a141362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e34c1ad-bb57-47d0-86e3-a865a14136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ee34c1ad-bb57-47d0-86e3-a865a141362a">
      <UserInfo>
        <DisplayName/>
        <AccountId xsi:nil="true"/>
        <AccountType/>
      </UserInfo>
    </SharedWithUsers>
  </documentManagement>
</p:properties>
</file>

<file path=customXml/itemProps1.xml><?xml version="1.0" encoding="utf-8"?>
<ds:datastoreItem xmlns:ds="http://schemas.openxmlformats.org/officeDocument/2006/customXml" ds:itemID="{D0FE9715-F5B8-4923-99BB-70D0D03EF24C}">
  <ds:schemaRefs>
    <ds:schemaRef ds:uri="5ed1a049-e5c2-4768-9e5c-8c52a4050687"/>
    <ds:schemaRef ds:uri="906a5e43-ae57-4088-b6bd-ad0d184b1e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EB2695-7735-43F0-9636-6680AE0F2593}">
  <ds:schemaRefs>
    <ds:schemaRef ds:uri="http://schemas.microsoft.com/sharepoint/v3/contenttype/forms"/>
  </ds:schemaRefs>
</ds:datastoreItem>
</file>

<file path=customXml/itemProps3.xml><?xml version="1.0" encoding="utf-8"?>
<ds:datastoreItem xmlns:ds="http://schemas.openxmlformats.org/officeDocument/2006/customXml" ds:itemID="{6712D1EA-B047-4E1D-BE5A-9902805C6BF7}"/>
</file>

<file path=customXml/itemProps4.xml><?xml version="1.0" encoding="utf-8"?>
<ds:datastoreItem xmlns:ds="http://schemas.openxmlformats.org/officeDocument/2006/customXml" ds:itemID="{5F32018C-BFD4-492D-9F2E-9342527E5C4D}">
  <ds:schemaRefs>
    <ds:schemaRef ds:uri="5ed1a049-e5c2-4768-9e5c-8c52a4050687"/>
    <ds:schemaRef ds:uri="906a5e43-ae57-4088-b6bd-ad0d184b1e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20210312_Appletree grant Schools_GeneralTraining_PDE_DEHE_ 3.12.21</Template>
  <TotalTime>4485</TotalTime>
  <Words>2299</Words>
  <Application>Microsoft Office PowerPoint</Application>
  <PresentationFormat>Widescreen</PresentationFormat>
  <Paragraphs>142</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Verdana</vt:lpstr>
      <vt:lpstr>1_DOH_Master Template</vt:lpstr>
      <vt:lpstr>COVID-19 testing:  Considerations for pre-K-12 schools</vt:lpstr>
      <vt:lpstr>Disclaimer</vt:lpstr>
      <vt:lpstr>Key messages</vt:lpstr>
      <vt:lpstr>PowerPoint Presentation</vt:lpstr>
      <vt:lpstr>Viral tests for SARS-CoV-2</vt:lpstr>
      <vt:lpstr>Molecular tests for SARS-CoV-2</vt:lpstr>
      <vt:lpstr>Antigen tests</vt:lpstr>
      <vt:lpstr>Antibody tests</vt:lpstr>
      <vt:lpstr>Who should be tested?</vt:lpstr>
      <vt:lpstr>What is screening testing? </vt:lpstr>
      <vt:lpstr>Testing in K-12 schools</vt:lpstr>
      <vt:lpstr>Useful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testing_05122021</dc:title>
  <dc:creator>Branch, Francesca</dc:creator>
  <cp:keywords/>
  <dc:description/>
  <cp:lastModifiedBy>Branch, Francesca</cp:lastModifiedBy>
  <cp:revision>31</cp:revision>
  <cp:lastPrinted>2021-03-26T17:10:20Z</cp:lastPrinted>
  <dcterms:created xsi:type="dcterms:W3CDTF">2021-03-16T15:36:26Z</dcterms:created>
  <dcterms:modified xsi:type="dcterms:W3CDTF">2021-05-12T14:02:57Z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0x0101009740F313A631F640B6F972CC12FDA1AA</vt:lpwstr>
  </property>
  <property fmtid="{D5CDD505-2E9C-101B-9397-08002B2CF9AE}" pid="3" name="Audience">
    <vt:lpwstr>;#Public;#Schools;#Facility managers at school, school administrators, teachers and early childcare education staff;#</vt:lpwstr>
  </property>
  <property fmtid="{D5CDD505-2E9C-101B-9397-08002B2CF9AE}" pid="4" name="_dlc_DocIdItemGuid">
    <vt:lpwstr>786ff007-38db-46d7-8d3d-dac5768dbd8f</vt:lpwstr>
  </property>
  <property fmtid="{D5CDD505-2E9C-101B-9397-08002B2CF9AE}" pid="5" name="Workflow Status">
    <vt:lpwstr>Approved</vt:lpwstr>
  </property>
  <property fmtid="{D5CDD505-2E9C-101B-9397-08002B2CF9AE}" pid="6" name="_docset_NoMedatataSyncRequired">
    <vt:lpwstr>False</vt:lpwstr>
  </property>
  <property fmtid="{D5CDD505-2E9C-101B-9397-08002B2CF9AE}" pid="7" name="Order">
    <vt:r8>1072700</vt:r8>
  </property>
  <property fmtid="{D5CDD505-2E9C-101B-9397-08002B2CF9AE}" pid="8" name="xd_Signature">
    <vt:bool>false</vt:bool>
  </property>
  <property fmtid="{D5CDD505-2E9C-101B-9397-08002B2CF9AE}" pid="9" name="Alt text">
    <vt:lpwstr/>
  </property>
  <property fmtid="{D5CDD505-2E9C-101B-9397-08002B2CF9AE}" pid="10" name="vti_imgdate">
    <vt:lpwstr/>
  </property>
  <property fmtid="{D5CDD505-2E9C-101B-9397-08002B2CF9AE}" pid="11" name="xd_ProgID">
    <vt:lpwstr/>
  </property>
  <property fmtid="{D5CDD505-2E9C-101B-9397-08002B2CF9AE}" pid="12" name="wic_System_Copyright">
    <vt:lpwstr/>
  </property>
  <property fmtid="{D5CDD505-2E9C-101B-9397-08002B2CF9AE}" pid="13" name="_SourceUrl">
    <vt:lpwstr/>
  </property>
  <property fmtid="{D5CDD505-2E9C-101B-9397-08002B2CF9AE}" pid="14" name="_SharedFileIndex">
    <vt:lpwstr/>
  </property>
  <property fmtid="{D5CDD505-2E9C-101B-9397-08002B2CF9AE}" pid="15" name="TemplateUrl">
    <vt:lpwstr/>
  </property>
</Properties>
</file>