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80" r:id="rId6"/>
    <p:sldId id="257" r:id="rId7"/>
    <p:sldId id="258" r:id="rId8"/>
    <p:sldId id="259" r:id="rId9"/>
    <p:sldId id="260" r:id="rId10"/>
    <p:sldId id="261" r:id="rId11"/>
    <p:sldId id="262" r:id="rId12"/>
    <p:sldId id="263" r:id="rId13"/>
    <p:sldId id="267" r:id="rId14"/>
    <p:sldId id="288" r:id="rId15"/>
    <p:sldId id="268" r:id="rId16"/>
    <p:sldId id="269" r:id="rId17"/>
    <p:sldId id="264" r:id="rId18"/>
    <p:sldId id="284" r:id="rId19"/>
    <p:sldId id="285" r:id="rId20"/>
    <p:sldId id="265" r:id="rId21"/>
    <p:sldId id="270" r:id="rId22"/>
    <p:sldId id="289" r:id="rId23"/>
    <p:sldId id="266" r:id="rId24"/>
    <p:sldId id="283" r:id="rId25"/>
    <p:sldId id="273" r:id="rId26"/>
    <p:sldId id="271" r:id="rId27"/>
    <p:sldId id="282" r:id="rId28"/>
    <p:sldId id="286" r:id="rId29"/>
    <p:sldId id="287" r:id="rId30"/>
    <p:sldId id="272" r:id="rId31"/>
    <p:sldId id="274" r:id="rId32"/>
    <p:sldId id="275" r:id="rId33"/>
    <p:sldId id="276" r:id="rId34"/>
    <p:sldId id="277" r:id="rId35"/>
    <p:sldId id="278" r:id="rId36"/>
    <p:sldId id="281" r:id="rId37"/>
    <p:sldId id="279"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D78"/>
    <a:srgbClr val="263763"/>
    <a:srgbClr val="151A6F"/>
    <a:srgbClr val="3E2C5E"/>
    <a:srgbClr val="000099"/>
    <a:srgbClr val="FB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9FBD9-FFDC-4136-8672-DFE7B4557321}" v="1" dt="2024-02-14T18:25:28.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025" autoAdjust="0"/>
    <p:restoredTop sz="94660"/>
  </p:normalViewPr>
  <p:slideViewPr>
    <p:cSldViewPr>
      <p:cViewPr varScale="1">
        <p:scale>
          <a:sx n="107" d="100"/>
          <a:sy n="107" d="100"/>
        </p:scale>
        <p:origin x="1572" y="10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4104"/>
    </p:cViewPr>
  </p:sorterViewPr>
  <p:notesViewPr>
    <p:cSldViewPr>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3DFD-FB53-42B4-A763-2C7EBA85C05B}" type="datetimeFigureOut">
              <a:rPr lang="en-US" smtClean="0"/>
              <a:t>2/14/2024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E10C-7039-4E34-9255-0F374FDE7A00}" type="slidenum">
              <a:rPr lang="en-US" smtClean="0"/>
              <a:t>‹#›</a:t>
            </a:fld>
            <a:endParaRPr lang="en-US"/>
          </a:p>
        </p:txBody>
      </p:sp>
    </p:spTree>
    <p:extLst>
      <p:ext uri="{BB962C8B-B14F-4D97-AF65-F5344CB8AC3E}">
        <p14:creationId xmlns:p14="http://schemas.microsoft.com/office/powerpoint/2010/main" val="2259634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Welcome the syringe-based epinephrine administration education program for Pennsylvania emergency medical technicians.</a:t>
            </a:r>
          </a:p>
          <a:p>
            <a:endParaRPr lang="en-US" sz="1600" dirty="0"/>
          </a:p>
          <a:p>
            <a:r>
              <a:rPr lang="en-US" sz="1600" dirty="0"/>
              <a:t>This is an optional program for those EMTs whose agency medical director has authorized the use of syringe-based epinephrine administration.</a:t>
            </a:r>
          </a:p>
        </p:txBody>
      </p:sp>
      <p:sp>
        <p:nvSpPr>
          <p:cNvPr id="4" name="Slide Number Placeholder 3"/>
          <p:cNvSpPr>
            <a:spLocks noGrp="1"/>
          </p:cNvSpPr>
          <p:nvPr>
            <p:ph type="sldNum" sz="quarter" idx="5"/>
          </p:nvPr>
        </p:nvSpPr>
        <p:spPr/>
        <p:txBody>
          <a:bodyPr/>
          <a:lstStyle/>
          <a:p>
            <a:fld id="{E827E10C-7039-4E34-9255-0F374FDE7A00}" type="slidenum">
              <a:rPr lang="en-US" smtClean="0"/>
              <a:t>1</a:t>
            </a:fld>
            <a:endParaRPr lang="en-US"/>
          </a:p>
        </p:txBody>
      </p:sp>
    </p:spTree>
    <p:extLst>
      <p:ext uri="{BB962C8B-B14F-4D97-AF65-F5344CB8AC3E}">
        <p14:creationId xmlns:p14="http://schemas.microsoft.com/office/powerpoint/2010/main" val="226692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1450"/>
          </a:xfrm>
        </p:spPr>
        <p:txBody>
          <a:bodyPr/>
          <a:lstStyle/>
          <a:p>
            <a:r>
              <a:rPr lang="en-US" sz="1600" dirty="0"/>
              <a:t>Let’s take look at a few cases to determine whether the patient is experiencing anaphylaxis and may require epinephrine. Or, are they just experiencing a non-life threatening local or allergic reaction.</a:t>
            </a:r>
          </a:p>
          <a:p>
            <a:endParaRPr lang="en-US" sz="1600" dirty="0"/>
          </a:p>
          <a:p>
            <a:r>
              <a:rPr lang="en-US" sz="1600" dirty="0"/>
              <a:t>[Read case]</a:t>
            </a:r>
          </a:p>
          <a:p>
            <a:endParaRPr lang="en-US" sz="1600" dirty="0"/>
          </a:p>
          <a:p>
            <a:r>
              <a:rPr lang="en-US" sz="1600" dirty="0"/>
              <a:t>Anaphylaxis or allergic reaction??</a:t>
            </a:r>
          </a:p>
          <a:p>
            <a:endParaRPr lang="en-US" sz="1600" dirty="0"/>
          </a:p>
          <a:p>
            <a:r>
              <a:rPr lang="en-US" sz="1600" dirty="0"/>
              <a:t>Those who said ALLERGIC REACTION  are correct based on:</a:t>
            </a:r>
          </a:p>
          <a:p>
            <a:pPr marL="285750" indent="-285750">
              <a:buFont typeface="Arial" panose="020B0604020202020204" pitchFamily="34" charset="0"/>
              <a:buChar char="•"/>
            </a:pPr>
            <a:r>
              <a:rPr lang="en-US" sz="1600" dirty="0"/>
              <a:t>This is simple bee sting with local trauma</a:t>
            </a:r>
          </a:p>
          <a:p>
            <a:pPr marL="742950" lvl="1" indent="-285750">
              <a:buFont typeface="Arial" panose="020B0604020202020204" pitchFamily="34" charset="0"/>
              <a:buChar char="•"/>
            </a:pPr>
            <a:r>
              <a:rPr lang="en-US" sz="1600" dirty="0"/>
              <a:t>Visible hives but:</a:t>
            </a:r>
          </a:p>
          <a:p>
            <a:pPr marL="742950" lvl="1" indent="-285750">
              <a:buFont typeface="Arial" panose="020B0604020202020204" pitchFamily="34" charset="0"/>
              <a:buChar char="•"/>
            </a:pPr>
            <a:r>
              <a:rPr lang="en-US" sz="1600" dirty="0"/>
              <a:t>No shortness of breath or wheezing and;</a:t>
            </a:r>
          </a:p>
          <a:p>
            <a:pPr marL="742950" lvl="1" indent="-285750">
              <a:buFont typeface="Arial" panose="020B0604020202020204" pitchFamily="34" charset="0"/>
              <a:buChar char="•"/>
            </a:pPr>
            <a:r>
              <a:rPr lang="en-US" sz="1600" dirty="0"/>
              <a:t>Normal vital signs</a:t>
            </a:r>
          </a:p>
          <a:p>
            <a:pPr marL="285750" lvl="1" indent="-285750">
              <a:buFont typeface="Arial" panose="020B0604020202020204" pitchFamily="34" charset="0"/>
              <a:buChar char="•"/>
            </a:pPr>
            <a:r>
              <a:rPr lang="en-US" sz="1600" dirty="0"/>
              <a:t>This patient does not require epinephrine – follow Protocol 411 (Note 1) for treatment options</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E827E10C-7039-4E34-9255-0F374FDE7A00}" type="slidenum">
              <a:rPr lang="en-US" smtClean="0"/>
              <a:t>10</a:t>
            </a:fld>
            <a:endParaRPr lang="en-US"/>
          </a:p>
        </p:txBody>
      </p:sp>
    </p:spTree>
    <p:extLst>
      <p:ext uri="{BB962C8B-B14F-4D97-AF65-F5344CB8AC3E}">
        <p14:creationId xmlns:p14="http://schemas.microsoft.com/office/powerpoint/2010/main" val="630870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case]</a:t>
            </a:r>
          </a:p>
          <a:p>
            <a:endParaRPr lang="en-US" sz="1600" dirty="0"/>
          </a:p>
          <a:p>
            <a:r>
              <a:rPr lang="en-US" sz="1600" dirty="0"/>
              <a:t>Anaphylaxis or allergic reaction??</a:t>
            </a:r>
          </a:p>
          <a:p>
            <a:endParaRPr lang="en-US" sz="1600" dirty="0"/>
          </a:p>
          <a:p>
            <a:r>
              <a:rPr lang="en-US" sz="1600" dirty="0"/>
              <a:t>Those who said ANAPHYLAXIS  are correct based on:</a:t>
            </a:r>
          </a:p>
          <a:p>
            <a:pPr marL="285750" indent="-285750">
              <a:buFont typeface="Arial" panose="020B0604020202020204" pitchFamily="34" charset="0"/>
              <a:buChar char="•"/>
            </a:pPr>
            <a:r>
              <a:rPr lang="en-US" sz="1600" dirty="0"/>
              <a:t>Shortness of breath with wheezing present on auscultation</a:t>
            </a:r>
          </a:p>
          <a:p>
            <a:pPr marL="285750" indent="-285750">
              <a:buFont typeface="Arial" panose="020B0604020202020204" pitchFamily="34" charset="0"/>
              <a:buChar char="•"/>
            </a:pPr>
            <a:r>
              <a:rPr lang="en-US" sz="1600" dirty="0"/>
              <a:t>After epi – dyspnea and wheezing resolved.</a:t>
            </a:r>
          </a:p>
          <a:p>
            <a:pPr marL="285750" indent="-285750">
              <a:buFont typeface="Arial" panose="020B0604020202020204" pitchFamily="34" charset="0"/>
              <a:buChar char="•"/>
            </a:pPr>
            <a:r>
              <a:rPr lang="en-US" sz="1600" dirty="0"/>
              <a:t>No need for EMS epi administration unless symptoms return</a:t>
            </a:r>
          </a:p>
        </p:txBody>
      </p:sp>
      <p:sp>
        <p:nvSpPr>
          <p:cNvPr id="4" name="Slide Number Placeholder 3"/>
          <p:cNvSpPr>
            <a:spLocks noGrp="1"/>
          </p:cNvSpPr>
          <p:nvPr>
            <p:ph type="sldNum" sz="quarter" idx="5"/>
          </p:nvPr>
        </p:nvSpPr>
        <p:spPr/>
        <p:txBody>
          <a:bodyPr/>
          <a:lstStyle/>
          <a:p>
            <a:fld id="{E827E10C-7039-4E34-9255-0F374FDE7A00}" type="slidenum">
              <a:rPr lang="en-US" smtClean="0"/>
              <a:t>11</a:t>
            </a:fld>
            <a:endParaRPr lang="en-US"/>
          </a:p>
        </p:txBody>
      </p:sp>
    </p:spTree>
    <p:extLst>
      <p:ext uri="{BB962C8B-B14F-4D97-AF65-F5344CB8AC3E}">
        <p14:creationId xmlns:p14="http://schemas.microsoft.com/office/powerpoint/2010/main" val="363278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case information]</a:t>
            </a:r>
          </a:p>
          <a:p>
            <a:endParaRPr lang="en-US" sz="1600" dirty="0"/>
          </a:p>
          <a:p>
            <a:r>
              <a:rPr lang="en-US" sz="1600" dirty="0"/>
              <a:t>Anaphylaxis or allergic reaction??</a:t>
            </a:r>
          </a:p>
          <a:p>
            <a:endParaRPr lang="en-US" sz="1600" dirty="0"/>
          </a:p>
          <a:p>
            <a:r>
              <a:rPr lang="en-US" sz="1600" dirty="0"/>
              <a:t>If you said, ANAPHYLAXIS, you are correct based on:</a:t>
            </a:r>
          </a:p>
          <a:p>
            <a:pPr marL="285750" indent="-285750">
              <a:buFont typeface="Arial" panose="020B0604020202020204" pitchFamily="34" charset="0"/>
              <a:buChar char="•"/>
            </a:pPr>
            <a:r>
              <a:rPr lang="en-US" sz="1600" dirty="0"/>
              <a:t>Respiratory distress with wheezing and low pulse ox</a:t>
            </a:r>
          </a:p>
          <a:p>
            <a:pPr marL="285750" indent="-285750">
              <a:buFont typeface="Arial" panose="020B0604020202020204" pitchFamily="34" charset="0"/>
              <a:buChar char="•"/>
            </a:pPr>
            <a:r>
              <a:rPr lang="en-US" sz="1600" dirty="0"/>
              <a:t>Tachycardia with borderline hypotension</a:t>
            </a:r>
          </a:p>
          <a:p>
            <a:pPr marL="285750" indent="-285750">
              <a:buFont typeface="Arial" panose="020B0604020202020204" pitchFamily="34" charset="0"/>
              <a:buChar char="•"/>
            </a:pPr>
            <a:r>
              <a:rPr lang="en-US" sz="1600" dirty="0"/>
              <a:t>This is an example of rapid progression from what initially appeared to be a local reaction  that progressed to anaphylaxis.</a:t>
            </a:r>
          </a:p>
          <a:p>
            <a:pPr marL="285750" indent="-285750">
              <a:buFont typeface="Arial" panose="020B0604020202020204" pitchFamily="34" charset="0"/>
              <a:buChar char="•"/>
            </a:pPr>
            <a:endParaRPr lang="en-US" sz="1600" dirty="0"/>
          </a:p>
          <a:p>
            <a:endParaRPr lang="en-US" sz="1600" dirty="0"/>
          </a:p>
        </p:txBody>
      </p:sp>
      <p:sp>
        <p:nvSpPr>
          <p:cNvPr id="4" name="Slide Number Placeholder 3"/>
          <p:cNvSpPr>
            <a:spLocks noGrp="1"/>
          </p:cNvSpPr>
          <p:nvPr>
            <p:ph type="sldNum" sz="quarter" idx="5"/>
          </p:nvPr>
        </p:nvSpPr>
        <p:spPr/>
        <p:txBody>
          <a:bodyPr/>
          <a:lstStyle/>
          <a:p>
            <a:fld id="{E827E10C-7039-4E34-9255-0F374FDE7A00}" type="slidenum">
              <a:rPr lang="en-US" smtClean="0"/>
              <a:t>12</a:t>
            </a:fld>
            <a:endParaRPr lang="en-US"/>
          </a:p>
        </p:txBody>
      </p:sp>
    </p:spTree>
    <p:extLst>
      <p:ext uri="{BB962C8B-B14F-4D97-AF65-F5344CB8AC3E}">
        <p14:creationId xmlns:p14="http://schemas.microsoft.com/office/powerpoint/2010/main" val="111274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Case Information]</a:t>
            </a:r>
          </a:p>
          <a:p>
            <a:endParaRPr lang="en-US" sz="1600" dirty="0"/>
          </a:p>
          <a:p>
            <a:r>
              <a:rPr lang="en-US" sz="1600" dirty="0"/>
              <a:t>Anaphylaxis or allergic reaction??</a:t>
            </a:r>
          </a:p>
          <a:p>
            <a:endParaRPr lang="en-US" sz="1600" dirty="0"/>
          </a:p>
          <a:p>
            <a:r>
              <a:rPr lang="en-US" sz="1600" dirty="0"/>
              <a:t>If you said ANAPHYLAXIS, you are correct based on:</a:t>
            </a:r>
          </a:p>
          <a:p>
            <a:pPr marL="171450" indent="-171450">
              <a:buFont typeface="Arial" panose="020B0604020202020204" pitchFamily="34" charset="0"/>
              <a:buChar char="•"/>
            </a:pPr>
            <a:r>
              <a:rPr lang="en-US" sz="1600" dirty="0"/>
              <a:t>Rash</a:t>
            </a:r>
          </a:p>
          <a:p>
            <a:pPr marL="171450" indent="-171450">
              <a:buFont typeface="Arial" panose="020B0604020202020204" pitchFamily="34" charset="0"/>
              <a:buChar char="•"/>
            </a:pPr>
            <a:r>
              <a:rPr lang="en-US" sz="1600" dirty="0"/>
              <a:t>Altered level of consciousness</a:t>
            </a:r>
          </a:p>
          <a:p>
            <a:pPr marL="171450" indent="-171450">
              <a:buFont typeface="Arial" panose="020B0604020202020204" pitchFamily="34" charset="0"/>
              <a:buChar char="•"/>
            </a:pPr>
            <a:r>
              <a:rPr lang="en-US" sz="1600" dirty="0"/>
              <a:t>Low pulse ox w/ need for airway control and IPPV w/ O2</a:t>
            </a:r>
          </a:p>
          <a:p>
            <a:pPr marL="171450" indent="-171450">
              <a:buFont typeface="Arial" panose="020B0604020202020204" pitchFamily="34" charset="0"/>
              <a:buChar char="•"/>
            </a:pPr>
            <a:r>
              <a:rPr lang="en-US" sz="1600" dirty="0"/>
              <a:t>Delayed capillary refill indicating hypoperfusion associated shock</a:t>
            </a:r>
          </a:p>
          <a:p>
            <a:endParaRPr lang="en-US" sz="1600" dirty="0"/>
          </a:p>
          <a:p>
            <a:r>
              <a:rPr lang="en-US" sz="1600" dirty="0"/>
              <a:t>This case demonstrates a patient in an extremely critical situation that requires immediate intervention to prevent complete cardiovascular collapse.</a:t>
            </a:r>
          </a:p>
        </p:txBody>
      </p:sp>
      <p:sp>
        <p:nvSpPr>
          <p:cNvPr id="4" name="Slide Number Placeholder 3"/>
          <p:cNvSpPr>
            <a:spLocks noGrp="1"/>
          </p:cNvSpPr>
          <p:nvPr>
            <p:ph type="sldNum" sz="quarter" idx="5"/>
          </p:nvPr>
        </p:nvSpPr>
        <p:spPr/>
        <p:txBody>
          <a:bodyPr/>
          <a:lstStyle/>
          <a:p>
            <a:fld id="{E827E10C-7039-4E34-9255-0F374FDE7A00}" type="slidenum">
              <a:rPr lang="en-US" smtClean="0"/>
              <a:t>13</a:t>
            </a:fld>
            <a:endParaRPr lang="en-US"/>
          </a:p>
        </p:txBody>
      </p:sp>
    </p:spTree>
    <p:extLst>
      <p:ext uri="{BB962C8B-B14F-4D97-AF65-F5344CB8AC3E}">
        <p14:creationId xmlns:p14="http://schemas.microsoft.com/office/powerpoint/2010/main" val="1228910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Treatment goals for a patient experiencing acute anaphylaxis are:</a:t>
            </a:r>
          </a:p>
          <a:p>
            <a:endParaRPr lang="en-US" sz="1600" dirty="0"/>
          </a:p>
          <a:p>
            <a:pPr marL="285750" indent="-285750">
              <a:buFont typeface="Arial" panose="020B0604020202020204" pitchFamily="34" charset="0"/>
              <a:buChar char="•"/>
            </a:pPr>
            <a:r>
              <a:rPr lang="en-US" sz="1600" dirty="0"/>
              <a:t>Ensuring an open airway</a:t>
            </a:r>
          </a:p>
          <a:p>
            <a:pPr marL="285750" indent="-285750">
              <a:buFont typeface="Arial" panose="020B0604020202020204" pitchFamily="34" charset="0"/>
              <a:buChar char="•"/>
            </a:pPr>
            <a:r>
              <a:rPr lang="en-US" sz="1600" dirty="0"/>
              <a:t>Supplemental O2 if pulse ox is &lt;95% or if the patient shows signs of hypoxia</a:t>
            </a:r>
          </a:p>
          <a:p>
            <a:pPr marL="285750" indent="-285750">
              <a:buFont typeface="Arial" panose="020B0604020202020204" pitchFamily="34" charset="0"/>
              <a:buChar char="•"/>
            </a:pPr>
            <a:r>
              <a:rPr lang="en-US" sz="1600" dirty="0"/>
              <a:t>Use a BVM as needed to support effective ventilation</a:t>
            </a:r>
          </a:p>
          <a:p>
            <a:pPr marL="285750" indent="-285750">
              <a:buFont typeface="Arial" panose="020B0604020202020204" pitchFamily="34" charset="0"/>
              <a:buChar char="•"/>
            </a:pPr>
            <a:r>
              <a:rPr lang="en-US" sz="1600" dirty="0"/>
              <a:t>Administration of intramuscular epinephrine in a concentration of 1 mg/ml.</a:t>
            </a:r>
          </a:p>
          <a:p>
            <a:pPr marL="742950" lvl="1" indent="-285750">
              <a:buFont typeface="Arial" panose="020B0604020202020204" pitchFamily="34" charset="0"/>
              <a:buChar char="•"/>
            </a:pPr>
            <a:r>
              <a:rPr lang="en-US" sz="1600" dirty="0"/>
              <a:t>Adult dose is 0.3 mg (0.3 ml)</a:t>
            </a:r>
          </a:p>
          <a:p>
            <a:pPr marL="742950" lvl="1" indent="-285750">
              <a:buFont typeface="Arial" panose="020B0604020202020204" pitchFamily="34" charset="0"/>
              <a:buChar char="•"/>
            </a:pPr>
            <a:r>
              <a:rPr lang="en-US" sz="1600" dirty="0"/>
              <a:t>Peds Dose is 0.15 mg (0.15 ml)</a:t>
            </a:r>
          </a:p>
          <a:p>
            <a:pPr marL="285750" lvl="1" indent="-285750">
              <a:buFont typeface="Arial" panose="020B0604020202020204" pitchFamily="34" charset="0"/>
              <a:buChar char="•"/>
            </a:pPr>
            <a:r>
              <a:rPr lang="en-US" sz="1600" dirty="0"/>
              <a:t>Ensure an advance life support unit has been dispatched</a:t>
            </a:r>
          </a:p>
        </p:txBody>
      </p:sp>
      <p:sp>
        <p:nvSpPr>
          <p:cNvPr id="4" name="Slide Number Placeholder 3"/>
          <p:cNvSpPr>
            <a:spLocks noGrp="1"/>
          </p:cNvSpPr>
          <p:nvPr>
            <p:ph type="sldNum" sz="quarter" idx="5"/>
          </p:nvPr>
        </p:nvSpPr>
        <p:spPr/>
        <p:txBody>
          <a:bodyPr/>
          <a:lstStyle/>
          <a:p>
            <a:fld id="{E827E10C-7039-4E34-9255-0F374FDE7A00}" type="slidenum">
              <a:rPr lang="en-US" smtClean="0"/>
              <a:t>14</a:t>
            </a:fld>
            <a:endParaRPr lang="en-US"/>
          </a:p>
        </p:txBody>
      </p:sp>
    </p:spTree>
    <p:extLst>
      <p:ext uri="{BB962C8B-B14F-4D97-AF65-F5344CB8AC3E}">
        <p14:creationId xmlns:p14="http://schemas.microsoft.com/office/powerpoint/2010/main" val="135659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the 2023 BLS protocol update, the optional use of syringe-based epinephrine was included in Protocol 411, Allergic Reaction and Anaphylaxis.</a:t>
            </a:r>
          </a:p>
          <a:p>
            <a:endParaRPr lang="en-US" sz="1600" dirty="0"/>
          </a:p>
          <a:p>
            <a:r>
              <a:rPr lang="en-US" sz="1600" dirty="0"/>
              <a:t>Administration of epinephrine is only indicated for patient with signs and symptoms of an anaphylactic reaction.</a:t>
            </a:r>
          </a:p>
          <a:p>
            <a:endParaRPr lang="en-US" sz="1600" dirty="0"/>
          </a:p>
          <a:p>
            <a:r>
              <a:rPr lang="en-US" sz="1600" dirty="0"/>
              <a:t>Regardless of the method of administration, epinephrine is not indicated in patients presenting with a mild, localized allergic reaction.</a:t>
            </a:r>
          </a:p>
        </p:txBody>
      </p:sp>
      <p:sp>
        <p:nvSpPr>
          <p:cNvPr id="4" name="Slide Number Placeholder 3"/>
          <p:cNvSpPr>
            <a:spLocks noGrp="1"/>
          </p:cNvSpPr>
          <p:nvPr>
            <p:ph type="sldNum" sz="quarter" idx="5"/>
          </p:nvPr>
        </p:nvSpPr>
        <p:spPr/>
        <p:txBody>
          <a:bodyPr/>
          <a:lstStyle/>
          <a:p>
            <a:fld id="{E827E10C-7039-4E34-9255-0F374FDE7A00}" type="slidenum">
              <a:rPr lang="en-US" smtClean="0"/>
              <a:t>15</a:t>
            </a:fld>
            <a:endParaRPr lang="en-US"/>
          </a:p>
        </p:txBody>
      </p:sp>
    </p:spTree>
    <p:extLst>
      <p:ext uri="{BB962C8B-B14F-4D97-AF65-F5344CB8AC3E}">
        <p14:creationId xmlns:p14="http://schemas.microsoft.com/office/powerpoint/2010/main" val="3977892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Protocol 411 also contains the required elements of a Check-n-Inject kit, whether purchased from a vendor or assembled in-house.</a:t>
            </a:r>
          </a:p>
          <a:p>
            <a:endParaRPr lang="en-US" sz="1600" dirty="0"/>
          </a:p>
          <a:p>
            <a:r>
              <a:rPr lang="en-US" sz="1600" dirty="0"/>
              <a:t>The centerpiece of the kit is a dose-limited 1 ml syringe that clearly indicates both the adult and pediatric dose of epinephrine. This specialized syringe helps to the reduce the incidence of over or under dose.</a:t>
            </a:r>
          </a:p>
        </p:txBody>
      </p:sp>
      <p:sp>
        <p:nvSpPr>
          <p:cNvPr id="4" name="Slide Number Placeholder 3"/>
          <p:cNvSpPr>
            <a:spLocks noGrp="1"/>
          </p:cNvSpPr>
          <p:nvPr>
            <p:ph type="sldNum" sz="quarter" idx="5"/>
          </p:nvPr>
        </p:nvSpPr>
        <p:spPr/>
        <p:txBody>
          <a:bodyPr/>
          <a:lstStyle/>
          <a:p>
            <a:fld id="{E827E10C-7039-4E34-9255-0F374FDE7A00}" type="slidenum">
              <a:rPr lang="en-US" smtClean="0"/>
              <a:t>16</a:t>
            </a:fld>
            <a:endParaRPr lang="en-US"/>
          </a:p>
        </p:txBody>
      </p:sp>
    </p:spTree>
    <p:extLst>
      <p:ext uri="{BB962C8B-B14F-4D97-AF65-F5344CB8AC3E}">
        <p14:creationId xmlns:p14="http://schemas.microsoft.com/office/powerpoint/2010/main" val="69257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 information]</a:t>
            </a:r>
          </a:p>
          <a:p>
            <a:endParaRPr lang="en-US" sz="1600" dirty="0"/>
          </a:p>
          <a:p>
            <a:r>
              <a:rPr lang="en-US" sz="1600" dirty="0"/>
              <a:t>As demonstrated in Case 3, epinephrine is critically important treat bronchoconstriction with poor air exchange and hypotension demonstrated by  decreased blood pressure or significantly delayed capillary refill.</a:t>
            </a:r>
          </a:p>
          <a:p>
            <a:endParaRPr lang="en-US" sz="1600" dirty="0"/>
          </a:p>
          <a:p>
            <a:r>
              <a:rPr lang="en-US" sz="1600" dirty="0"/>
              <a:t>As a special note: If your patient is over 55 </a:t>
            </a:r>
            <a:r>
              <a:rPr lang="en-US" sz="1600" dirty="0" err="1"/>
              <a:t>yo</a:t>
            </a:r>
            <a:r>
              <a:rPr lang="en-US" sz="1600" dirty="0"/>
              <a:t>, and with a history of cardiovascular disease, and time permits, consider consulting medical command prior to administering epi due to its known cardiovascular effects. However, a </a:t>
            </a:r>
            <a:r>
              <a:rPr lang="en-US" sz="1600" dirty="0" err="1"/>
              <a:t>hx</a:t>
            </a:r>
            <a:r>
              <a:rPr lang="en-US" sz="1600" dirty="0"/>
              <a:t> of cardiovascular disease is not an absolute contraindication for the administration of EPINEPHrine in acute anaphylaxis.</a:t>
            </a:r>
          </a:p>
        </p:txBody>
      </p:sp>
      <p:sp>
        <p:nvSpPr>
          <p:cNvPr id="4" name="Slide Number Placeholder 3"/>
          <p:cNvSpPr>
            <a:spLocks noGrp="1"/>
          </p:cNvSpPr>
          <p:nvPr>
            <p:ph type="sldNum" sz="quarter" idx="5"/>
          </p:nvPr>
        </p:nvSpPr>
        <p:spPr/>
        <p:txBody>
          <a:bodyPr/>
          <a:lstStyle/>
          <a:p>
            <a:fld id="{E827E10C-7039-4E34-9255-0F374FDE7A00}" type="slidenum">
              <a:rPr lang="en-US" smtClean="0"/>
              <a:t>17</a:t>
            </a:fld>
            <a:endParaRPr lang="en-US"/>
          </a:p>
        </p:txBody>
      </p:sp>
    </p:spTree>
    <p:extLst>
      <p:ext uri="{BB962C8B-B14F-4D97-AF65-F5344CB8AC3E}">
        <p14:creationId xmlns:p14="http://schemas.microsoft.com/office/powerpoint/2010/main" val="4139001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review the onset, duration and possible side effects associated with epinephrine… [read slide]</a:t>
            </a:r>
          </a:p>
        </p:txBody>
      </p:sp>
      <p:sp>
        <p:nvSpPr>
          <p:cNvPr id="4" name="Slide Number Placeholder 3"/>
          <p:cNvSpPr>
            <a:spLocks noGrp="1"/>
          </p:cNvSpPr>
          <p:nvPr>
            <p:ph type="sldNum" sz="quarter" idx="5"/>
          </p:nvPr>
        </p:nvSpPr>
        <p:spPr/>
        <p:txBody>
          <a:bodyPr/>
          <a:lstStyle/>
          <a:p>
            <a:fld id="{E827E10C-7039-4E34-9255-0F374FDE7A00}" type="slidenum">
              <a:rPr lang="en-US" smtClean="0"/>
              <a:t>18</a:t>
            </a:fld>
            <a:endParaRPr lang="en-US"/>
          </a:p>
        </p:txBody>
      </p:sp>
    </p:spTree>
    <p:extLst>
      <p:ext uri="{BB962C8B-B14F-4D97-AF65-F5344CB8AC3E}">
        <p14:creationId xmlns:p14="http://schemas.microsoft.com/office/powerpoint/2010/main" val="249145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Even though as an EMT you are only authorized to administer a single medication by injection, it’s an appropriate time to introduce you to the “6 Rights of Med Administration.”</a:t>
            </a:r>
          </a:p>
          <a:p>
            <a:endParaRPr lang="en-US" sz="1600" dirty="0"/>
          </a:p>
          <a:p>
            <a:pPr marL="285750" indent="-285750">
              <a:buFont typeface="Arial" panose="020B0604020202020204" pitchFamily="34" charset="0"/>
              <a:buChar char="•"/>
            </a:pPr>
            <a:r>
              <a:rPr lang="en-US" sz="1600" dirty="0">
                <a:solidFill>
                  <a:srgbClr val="FF0000"/>
                </a:solidFill>
              </a:rPr>
              <a:t>Patient –</a:t>
            </a:r>
            <a:r>
              <a:rPr lang="en-US" sz="1600" dirty="0"/>
              <a:t> is the medication appropriate for this patient?</a:t>
            </a:r>
          </a:p>
          <a:p>
            <a:pPr marL="285750" indent="-285750">
              <a:buFont typeface="Arial" panose="020B0604020202020204" pitchFamily="34" charset="0"/>
              <a:buChar char="•"/>
            </a:pPr>
            <a:r>
              <a:rPr lang="en-US" sz="1600" dirty="0">
                <a:solidFill>
                  <a:srgbClr val="FF0000"/>
                </a:solidFill>
              </a:rPr>
              <a:t>Medication –</a:t>
            </a:r>
            <a:r>
              <a:rPr lang="en-US" sz="1600" dirty="0"/>
              <a:t> ensure you are administering epi 1 mg/1 ml</a:t>
            </a:r>
          </a:p>
          <a:p>
            <a:pPr marL="285750" indent="-285750">
              <a:buFont typeface="Arial" panose="020B0604020202020204" pitchFamily="34" charset="0"/>
              <a:buChar char="•"/>
            </a:pPr>
            <a:r>
              <a:rPr lang="en-US" sz="1600" dirty="0">
                <a:solidFill>
                  <a:srgbClr val="FF0000"/>
                </a:solidFill>
              </a:rPr>
              <a:t>Dose –</a:t>
            </a:r>
            <a:r>
              <a:rPr lang="en-US" sz="1600" dirty="0"/>
              <a:t> Adults 0.3 mg (0.3 ml) and Peds 0.15 mg (0.15 ml)</a:t>
            </a:r>
          </a:p>
          <a:p>
            <a:pPr marL="285750" indent="-285750">
              <a:buFont typeface="Arial" panose="020B0604020202020204" pitchFamily="34" charset="0"/>
              <a:buChar char="•"/>
            </a:pPr>
            <a:r>
              <a:rPr lang="en-US" sz="1600" dirty="0">
                <a:solidFill>
                  <a:srgbClr val="FF0000"/>
                </a:solidFill>
              </a:rPr>
              <a:t>Route –</a:t>
            </a:r>
            <a:r>
              <a:rPr lang="en-US" sz="1600" dirty="0"/>
              <a:t> Epi is administered by an intramuscular injection</a:t>
            </a:r>
          </a:p>
          <a:p>
            <a:pPr marL="285750" indent="-285750">
              <a:buFont typeface="Arial" panose="020B0604020202020204" pitchFamily="34" charset="0"/>
              <a:buChar char="•"/>
            </a:pPr>
            <a:r>
              <a:rPr lang="en-US" sz="1600" dirty="0">
                <a:solidFill>
                  <a:srgbClr val="FF0000"/>
                </a:solidFill>
              </a:rPr>
              <a:t>Time – </a:t>
            </a:r>
            <a:r>
              <a:rPr lang="en-US" sz="1600" dirty="0"/>
              <a:t>If anaphylaxis is suspected, this is a time-critical treatment</a:t>
            </a:r>
          </a:p>
          <a:p>
            <a:pPr marL="285750" indent="-285750">
              <a:buFont typeface="Arial" panose="020B0604020202020204" pitchFamily="34" charset="0"/>
              <a:buChar char="•"/>
            </a:pPr>
            <a:r>
              <a:rPr lang="en-US" sz="1600" dirty="0">
                <a:solidFill>
                  <a:srgbClr val="FF0000"/>
                </a:solidFill>
              </a:rPr>
              <a:t>Documentation –</a:t>
            </a:r>
            <a:r>
              <a:rPr lang="en-US" sz="1600" dirty="0"/>
              <a:t> record in the PCR the date, time, medication, dosage administered, route of administration and how the patient reacted to the treatment, i.e., improved, remained the same or deteriorated</a:t>
            </a:r>
          </a:p>
        </p:txBody>
      </p:sp>
      <p:sp>
        <p:nvSpPr>
          <p:cNvPr id="4" name="Slide Number Placeholder 3"/>
          <p:cNvSpPr>
            <a:spLocks noGrp="1"/>
          </p:cNvSpPr>
          <p:nvPr>
            <p:ph type="sldNum" sz="quarter" idx="5"/>
          </p:nvPr>
        </p:nvSpPr>
        <p:spPr/>
        <p:txBody>
          <a:bodyPr/>
          <a:lstStyle/>
          <a:p>
            <a:fld id="{E827E10C-7039-4E34-9255-0F374FDE7A00}" type="slidenum">
              <a:rPr lang="en-US" smtClean="0"/>
              <a:t>19</a:t>
            </a:fld>
            <a:endParaRPr lang="en-US"/>
          </a:p>
        </p:txBody>
      </p:sp>
    </p:spTree>
    <p:extLst>
      <p:ext uri="{BB962C8B-B14F-4D97-AF65-F5344CB8AC3E}">
        <p14:creationId xmlns:p14="http://schemas.microsoft.com/office/powerpoint/2010/main" val="119958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r>
              <a:rPr lang="en-US" sz="1600" dirty="0"/>
              <a:t>This program was produced by the Pennsylvania Emergency Health Services Council (PEHSC), in cooperation with the Pennsylvania Department of Health, Bureau of Emergency Medical Services.</a:t>
            </a:r>
          </a:p>
          <a:p>
            <a:endParaRPr lang="en-US" sz="1600" dirty="0"/>
          </a:p>
          <a:p>
            <a:r>
              <a:rPr lang="en-US" sz="1600" dirty="0"/>
              <a:t>PEHSC serves as the advisory board to the Pennsylvania Department of Health on all matters related to emergency medical services.</a:t>
            </a:r>
          </a:p>
          <a:p>
            <a:endParaRPr lang="en-US" sz="1600" dirty="0"/>
          </a:p>
          <a:p>
            <a:r>
              <a:rPr lang="en-US" sz="1600" dirty="0"/>
              <a:t>The education presented today was reviewed of the PEHSC Medical Advisory Committee, which is comprised primarily of the 13 regional medical directors.</a:t>
            </a:r>
          </a:p>
          <a:p>
            <a:endParaRPr lang="en-US" sz="1600" dirty="0"/>
          </a:p>
          <a:p>
            <a:r>
              <a:rPr lang="en-US" sz="1600" dirty="0"/>
              <a:t>This is a two-part program, following completion of this presentation, you will engage with your agency medical director to complete the practical skills portion.</a:t>
            </a:r>
          </a:p>
        </p:txBody>
      </p:sp>
      <p:sp>
        <p:nvSpPr>
          <p:cNvPr id="4" name="Slide Number Placeholder 3"/>
          <p:cNvSpPr>
            <a:spLocks noGrp="1"/>
          </p:cNvSpPr>
          <p:nvPr>
            <p:ph type="sldNum" sz="quarter" idx="5"/>
          </p:nvPr>
        </p:nvSpPr>
        <p:spPr/>
        <p:txBody>
          <a:bodyPr/>
          <a:lstStyle/>
          <a:p>
            <a:fld id="{E827E10C-7039-4E34-9255-0F374FDE7A00}" type="slidenum">
              <a:rPr lang="en-US" smtClean="0"/>
              <a:t>2</a:t>
            </a:fld>
            <a:endParaRPr lang="en-US"/>
          </a:p>
        </p:txBody>
      </p:sp>
    </p:spTree>
    <p:extLst>
      <p:ext uri="{BB962C8B-B14F-4D97-AF65-F5344CB8AC3E}">
        <p14:creationId xmlns:p14="http://schemas.microsoft.com/office/powerpoint/2010/main" val="337025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Like any medical procedure, when administering any medication, the provider has certain responsibilities, let’s look at them step by step.</a:t>
            </a:r>
          </a:p>
          <a:p>
            <a:endParaRPr lang="en-US" sz="1600" dirty="0"/>
          </a:p>
          <a:p>
            <a:r>
              <a:rPr lang="en-US" sz="1600" dirty="0"/>
              <a:t>[Read slide]</a:t>
            </a:r>
          </a:p>
          <a:p>
            <a:endParaRPr lang="en-US" sz="1600" dirty="0"/>
          </a:p>
          <a:p>
            <a:r>
              <a:rPr lang="en-US" sz="1600" dirty="0"/>
              <a:t>Even though the epinephrine you will be administering is part of a pre-prepared kit, it is still your responsibility to verify that you have the correct medication and concentration, which is 1mg in 1ml of fluid.</a:t>
            </a:r>
          </a:p>
        </p:txBody>
      </p:sp>
      <p:sp>
        <p:nvSpPr>
          <p:cNvPr id="4" name="Slide Number Placeholder 3"/>
          <p:cNvSpPr>
            <a:spLocks noGrp="1"/>
          </p:cNvSpPr>
          <p:nvPr>
            <p:ph type="sldNum" sz="quarter" idx="5"/>
          </p:nvPr>
        </p:nvSpPr>
        <p:spPr/>
        <p:txBody>
          <a:bodyPr/>
          <a:lstStyle/>
          <a:p>
            <a:fld id="{E827E10C-7039-4E34-9255-0F374FDE7A00}" type="slidenum">
              <a:rPr lang="en-US" smtClean="0"/>
              <a:t>20</a:t>
            </a:fld>
            <a:endParaRPr lang="en-US"/>
          </a:p>
        </p:txBody>
      </p:sp>
    </p:spTree>
    <p:extLst>
      <p:ext uri="{BB962C8B-B14F-4D97-AF65-F5344CB8AC3E}">
        <p14:creationId xmlns:p14="http://schemas.microsoft.com/office/powerpoint/2010/main" val="3351790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epi kits you will be using contain a dose-limiting syringe that is clearly marked for both the adult epi dose (0.3mg) and the pediatric dose (0.15mg). These special syringes are required to be part of any commercially purchased or in-house assembled kit.</a:t>
            </a:r>
          </a:p>
        </p:txBody>
      </p:sp>
      <p:sp>
        <p:nvSpPr>
          <p:cNvPr id="4" name="Slide Number Placeholder 3"/>
          <p:cNvSpPr>
            <a:spLocks noGrp="1"/>
          </p:cNvSpPr>
          <p:nvPr>
            <p:ph type="sldNum" sz="quarter" idx="5"/>
          </p:nvPr>
        </p:nvSpPr>
        <p:spPr/>
        <p:txBody>
          <a:bodyPr/>
          <a:lstStyle/>
          <a:p>
            <a:fld id="{E827E10C-7039-4E34-9255-0F374FDE7A00}" type="slidenum">
              <a:rPr lang="en-US" smtClean="0"/>
              <a:t>21</a:t>
            </a:fld>
            <a:endParaRPr lang="en-US"/>
          </a:p>
        </p:txBody>
      </p:sp>
    </p:spTree>
    <p:extLst>
      <p:ext uri="{BB962C8B-B14F-4D97-AF65-F5344CB8AC3E}">
        <p14:creationId xmlns:p14="http://schemas.microsoft.com/office/powerpoint/2010/main" val="1849921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p:txBody>
      </p:sp>
      <p:sp>
        <p:nvSpPr>
          <p:cNvPr id="4" name="Slide Number Placeholder 3"/>
          <p:cNvSpPr>
            <a:spLocks noGrp="1"/>
          </p:cNvSpPr>
          <p:nvPr>
            <p:ph type="sldNum" sz="quarter" idx="5"/>
          </p:nvPr>
        </p:nvSpPr>
        <p:spPr/>
        <p:txBody>
          <a:bodyPr/>
          <a:lstStyle/>
          <a:p>
            <a:fld id="{E827E10C-7039-4E34-9255-0F374FDE7A00}" type="slidenum">
              <a:rPr lang="en-US" smtClean="0"/>
              <a:t>22</a:t>
            </a:fld>
            <a:endParaRPr lang="en-US"/>
          </a:p>
        </p:txBody>
      </p:sp>
    </p:spTree>
    <p:extLst>
      <p:ext uri="{BB962C8B-B14F-4D97-AF65-F5344CB8AC3E}">
        <p14:creationId xmlns:p14="http://schemas.microsoft.com/office/powerpoint/2010/main" val="239747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slide shows a close-up of the adult and peds markings on a dose-limited syringe. Prior to administration, the provider must verify that the desired volume of medication is present in the syringe. </a:t>
            </a:r>
          </a:p>
        </p:txBody>
      </p:sp>
      <p:sp>
        <p:nvSpPr>
          <p:cNvPr id="4" name="Slide Number Placeholder 3"/>
          <p:cNvSpPr>
            <a:spLocks noGrp="1"/>
          </p:cNvSpPr>
          <p:nvPr>
            <p:ph type="sldNum" sz="quarter" idx="5"/>
          </p:nvPr>
        </p:nvSpPr>
        <p:spPr/>
        <p:txBody>
          <a:bodyPr/>
          <a:lstStyle/>
          <a:p>
            <a:fld id="{E827E10C-7039-4E34-9255-0F374FDE7A00}" type="slidenum">
              <a:rPr lang="en-US" smtClean="0"/>
              <a:t>23</a:t>
            </a:fld>
            <a:endParaRPr lang="en-US"/>
          </a:p>
        </p:txBody>
      </p:sp>
    </p:spTree>
    <p:extLst>
      <p:ext uri="{BB962C8B-B14F-4D97-AF65-F5344CB8AC3E}">
        <p14:creationId xmlns:p14="http://schemas.microsoft.com/office/powerpoint/2010/main" val="3042201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chart provides a reference for needle size and length for an intramuscular injection in an adult, child or infant.</a:t>
            </a:r>
          </a:p>
          <a:p>
            <a:endParaRPr lang="en-US" sz="1600" dirty="0"/>
          </a:p>
          <a:p>
            <a:r>
              <a:rPr lang="en-US" sz="1600" dirty="0"/>
              <a:t>You will find that the diameter, or gauge of the needle is associated with a particular shaft length based on the needle’s common uses.</a:t>
            </a:r>
          </a:p>
        </p:txBody>
      </p:sp>
      <p:sp>
        <p:nvSpPr>
          <p:cNvPr id="4" name="Slide Number Placeholder 3"/>
          <p:cNvSpPr>
            <a:spLocks noGrp="1"/>
          </p:cNvSpPr>
          <p:nvPr>
            <p:ph type="sldNum" sz="quarter" idx="5"/>
          </p:nvPr>
        </p:nvSpPr>
        <p:spPr/>
        <p:txBody>
          <a:bodyPr/>
          <a:lstStyle/>
          <a:p>
            <a:fld id="{E827E10C-7039-4E34-9255-0F374FDE7A00}" type="slidenum">
              <a:rPr lang="en-US" smtClean="0"/>
              <a:t>24</a:t>
            </a:fld>
            <a:endParaRPr lang="en-US"/>
          </a:p>
        </p:txBody>
      </p:sp>
    </p:spTree>
    <p:extLst>
      <p:ext uri="{BB962C8B-B14F-4D97-AF65-F5344CB8AC3E}">
        <p14:creationId xmlns:p14="http://schemas.microsoft.com/office/powerpoint/2010/main" val="3999120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an alternative to a vial, epinephrine is sometime supplied in a glass ampule. When the neck of the ampule is snapped off the body of the container, a sharp and/or jagged edge can be produced.</a:t>
            </a:r>
          </a:p>
          <a:p>
            <a:endParaRPr lang="en-US" sz="1600" dirty="0"/>
          </a:p>
          <a:p>
            <a:r>
              <a:rPr lang="en-US" sz="1600" dirty="0"/>
              <a:t>Although this type of container is common in healthcare, it is not recommended for this program due to the increased chance of provider injury.</a:t>
            </a:r>
          </a:p>
          <a:p>
            <a:endParaRPr lang="en-US" sz="1600" dirty="0"/>
          </a:p>
          <a:p>
            <a:r>
              <a:rPr lang="en-US" sz="1600" dirty="0"/>
              <a:t>Should you find yourself in a position that requires the use of an ampule, a filter straw or filter needle should be used to withdraw the medication, then switched out for a regular hypodermic needle. Using a filter ensures no glass particles are drawn up with the medication.</a:t>
            </a:r>
          </a:p>
          <a:p>
            <a:endParaRPr lang="en-US" sz="1600" dirty="0"/>
          </a:p>
        </p:txBody>
      </p:sp>
      <p:sp>
        <p:nvSpPr>
          <p:cNvPr id="4" name="Slide Number Placeholder 3"/>
          <p:cNvSpPr>
            <a:spLocks noGrp="1"/>
          </p:cNvSpPr>
          <p:nvPr>
            <p:ph type="sldNum" sz="quarter" idx="5"/>
          </p:nvPr>
        </p:nvSpPr>
        <p:spPr/>
        <p:txBody>
          <a:bodyPr/>
          <a:lstStyle/>
          <a:p>
            <a:fld id="{E827E10C-7039-4E34-9255-0F374FDE7A00}" type="slidenum">
              <a:rPr lang="en-US" smtClean="0"/>
              <a:t>25</a:t>
            </a:fld>
            <a:endParaRPr lang="en-US"/>
          </a:p>
        </p:txBody>
      </p:sp>
    </p:spTree>
    <p:extLst>
      <p:ext uri="{BB962C8B-B14F-4D97-AF65-F5344CB8AC3E}">
        <p14:creationId xmlns:p14="http://schemas.microsoft.com/office/powerpoint/2010/main" val="3430510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slide demonstrates the proper technique for assessing and withdrawing medication from an ampule.</a:t>
            </a:r>
          </a:p>
          <a:p>
            <a:endParaRPr lang="en-US" sz="1600" dirty="0"/>
          </a:p>
          <a:p>
            <a:r>
              <a:rPr lang="en-US" sz="1600" dirty="0"/>
              <a:t>Of special note, the provider should place a safety barrier around the top of the ampule before breaking it at the neck. Common barriers include an alcohol prep pad or gauze pad. Also, be sure to discard the separated parts of the ampule in a sharps box as soon as possible to prevent injury.</a:t>
            </a:r>
          </a:p>
        </p:txBody>
      </p:sp>
      <p:sp>
        <p:nvSpPr>
          <p:cNvPr id="4" name="Slide Number Placeholder 3"/>
          <p:cNvSpPr>
            <a:spLocks noGrp="1"/>
          </p:cNvSpPr>
          <p:nvPr>
            <p:ph type="sldNum" sz="quarter" idx="5"/>
          </p:nvPr>
        </p:nvSpPr>
        <p:spPr/>
        <p:txBody>
          <a:bodyPr/>
          <a:lstStyle/>
          <a:p>
            <a:fld id="{E827E10C-7039-4E34-9255-0F374FDE7A00}" type="slidenum">
              <a:rPr lang="en-US" smtClean="0"/>
              <a:t>26</a:t>
            </a:fld>
            <a:endParaRPr lang="en-US"/>
          </a:p>
        </p:txBody>
      </p:sp>
    </p:spTree>
    <p:extLst>
      <p:ext uri="{BB962C8B-B14F-4D97-AF65-F5344CB8AC3E}">
        <p14:creationId xmlns:p14="http://schemas.microsoft.com/office/powerpoint/2010/main" val="3987804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deltoid muscle, located in the upper arm, extending from the shoulder to the mid-humeral region, is the most common site for an intramuscular injection. The graphic on the right side of the screen notes the injection target area. </a:t>
            </a:r>
          </a:p>
          <a:p>
            <a:endParaRPr lang="en-US" sz="1600" dirty="0"/>
          </a:p>
          <a:p>
            <a:r>
              <a:rPr lang="en-US" sz="1600" dirty="0"/>
              <a:t>The skin is stretched over the humerus to ensure penetration into the deltoid muscle. The needle is fully inserted at 90 degrees to the skin.</a:t>
            </a:r>
          </a:p>
        </p:txBody>
      </p:sp>
      <p:sp>
        <p:nvSpPr>
          <p:cNvPr id="4" name="Slide Number Placeholder 3"/>
          <p:cNvSpPr>
            <a:spLocks noGrp="1"/>
          </p:cNvSpPr>
          <p:nvPr>
            <p:ph type="sldNum" sz="quarter" idx="5"/>
          </p:nvPr>
        </p:nvSpPr>
        <p:spPr/>
        <p:txBody>
          <a:bodyPr/>
          <a:lstStyle/>
          <a:p>
            <a:fld id="{E827E10C-7039-4E34-9255-0F374FDE7A00}" type="slidenum">
              <a:rPr lang="en-US" smtClean="0"/>
              <a:t>27</a:t>
            </a:fld>
            <a:endParaRPr lang="en-US"/>
          </a:p>
        </p:txBody>
      </p:sp>
    </p:spTree>
    <p:extLst>
      <p:ext uri="{BB962C8B-B14F-4D97-AF65-F5344CB8AC3E}">
        <p14:creationId xmlns:p14="http://schemas.microsoft.com/office/powerpoint/2010/main" val="1993769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Another injection site is the vastus lateralis, which is located anterior-lateral portion of the thigh as noted in the graphic. This is the preferred injection site in infants, children and adults that lack adequate deltoid muscle mass to accommodate an injection.</a:t>
            </a:r>
          </a:p>
          <a:p>
            <a:endParaRPr lang="en-US" sz="1600" dirty="0"/>
          </a:p>
          <a:p>
            <a:r>
              <a:rPr lang="en-US" sz="1600" dirty="0"/>
              <a:t>The injection procedure is consistent with that previously described using the deltoid site.</a:t>
            </a:r>
          </a:p>
        </p:txBody>
      </p:sp>
      <p:sp>
        <p:nvSpPr>
          <p:cNvPr id="4" name="Slide Number Placeholder 3"/>
          <p:cNvSpPr>
            <a:spLocks noGrp="1"/>
          </p:cNvSpPr>
          <p:nvPr>
            <p:ph type="sldNum" sz="quarter" idx="5"/>
          </p:nvPr>
        </p:nvSpPr>
        <p:spPr/>
        <p:txBody>
          <a:bodyPr/>
          <a:lstStyle/>
          <a:p>
            <a:fld id="{E827E10C-7039-4E34-9255-0F374FDE7A00}" type="slidenum">
              <a:rPr lang="en-US" smtClean="0"/>
              <a:t>28</a:t>
            </a:fld>
            <a:endParaRPr lang="en-US"/>
          </a:p>
        </p:txBody>
      </p:sp>
    </p:spTree>
    <p:extLst>
      <p:ext uri="{BB962C8B-B14F-4D97-AF65-F5344CB8AC3E}">
        <p14:creationId xmlns:p14="http://schemas.microsoft.com/office/powerpoint/2010/main" val="2060099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let’s administer the injection…</a:t>
            </a:r>
          </a:p>
          <a:p>
            <a:endParaRPr lang="en-US" sz="1600" dirty="0"/>
          </a:p>
          <a:p>
            <a:r>
              <a:rPr lang="en-US" sz="1600" dirty="0"/>
              <a:t>[Read slide]</a:t>
            </a:r>
          </a:p>
          <a:p>
            <a:endParaRPr lang="en-US" sz="1600" dirty="0"/>
          </a:p>
          <a:p>
            <a:r>
              <a:rPr lang="en-US" sz="1600" dirty="0"/>
              <a:t>Immediately after the injection, safely dispose of the needle and syringe in an approved sharps box. </a:t>
            </a:r>
          </a:p>
          <a:p>
            <a:endParaRPr lang="en-US" sz="1600" dirty="0"/>
          </a:p>
          <a:p>
            <a:r>
              <a:rPr lang="en-US" sz="1600" dirty="0"/>
              <a:t>Avoid recapping the needle if possible. If recapping is necessary, do so by placing the needle cap on a flat surface and guiding needle into the cap. Under no circumstances should your free hand be near needle until it is safely in the cap.</a:t>
            </a:r>
          </a:p>
          <a:p>
            <a:endParaRPr lang="en-US" sz="1600" dirty="0"/>
          </a:p>
          <a:p>
            <a:r>
              <a:rPr lang="en-US" sz="1600" dirty="0"/>
              <a:t>Remember…you and you alone are responsible for your sharps and any injuries that occur due to improper handling!</a:t>
            </a:r>
          </a:p>
        </p:txBody>
      </p:sp>
      <p:sp>
        <p:nvSpPr>
          <p:cNvPr id="4" name="Slide Number Placeholder 3"/>
          <p:cNvSpPr>
            <a:spLocks noGrp="1"/>
          </p:cNvSpPr>
          <p:nvPr>
            <p:ph type="sldNum" sz="quarter" idx="5"/>
          </p:nvPr>
        </p:nvSpPr>
        <p:spPr/>
        <p:txBody>
          <a:bodyPr/>
          <a:lstStyle/>
          <a:p>
            <a:fld id="{E827E10C-7039-4E34-9255-0F374FDE7A00}" type="slidenum">
              <a:rPr lang="en-US" smtClean="0"/>
              <a:t>29</a:t>
            </a:fld>
            <a:endParaRPr lang="en-US"/>
          </a:p>
        </p:txBody>
      </p:sp>
    </p:spTree>
    <p:extLst>
      <p:ext uri="{BB962C8B-B14F-4D97-AF65-F5344CB8AC3E}">
        <p14:creationId xmlns:p14="http://schemas.microsoft.com/office/powerpoint/2010/main" val="82650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course objectives include:</a:t>
            </a:r>
          </a:p>
          <a:p>
            <a:endParaRPr lang="en-US" sz="1600" dirty="0"/>
          </a:p>
          <a:p>
            <a:r>
              <a:rPr lang="en-US" sz="1600" dirty="0"/>
              <a:t>[READ OBJECTIVES]</a:t>
            </a:r>
          </a:p>
        </p:txBody>
      </p:sp>
      <p:sp>
        <p:nvSpPr>
          <p:cNvPr id="4" name="Slide Number Placeholder 3"/>
          <p:cNvSpPr>
            <a:spLocks noGrp="1"/>
          </p:cNvSpPr>
          <p:nvPr>
            <p:ph type="sldNum" sz="quarter" idx="5"/>
          </p:nvPr>
        </p:nvSpPr>
        <p:spPr/>
        <p:txBody>
          <a:bodyPr/>
          <a:lstStyle/>
          <a:p>
            <a:fld id="{E827E10C-7039-4E34-9255-0F374FDE7A00}" type="slidenum">
              <a:rPr lang="en-US" smtClean="0"/>
              <a:t>3</a:t>
            </a:fld>
            <a:endParaRPr lang="en-US"/>
          </a:p>
        </p:txBody>
      </p:sp>
    </p:spTree>
    <p:extLst>
      <p:ext uri="{BB962C8B-B14F-4D97-AF65-F5344CB8AC3E}">
        <p14:creationId xmlns:p14="http://schemas.microsoft.com/office/powerpoint/2010/main" val="1551151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Post injection, during completion of the PCR, document the following elements using the predefined fields and/or text box(s) provided by the software vendor. </a:t>
            </a:r>
          </a:p>
          <a:p>
            <a:endParaRPr lang="en-US" sz="1600" dirty="0"/>
          </a:p>
          <a:p>
            <a:r>
              <a:rPr lang="en-US" sz="1600" dirty="0"/>
              <a:t>[Read slide] </a:t>
            </a:r>
          </a:p>
        </p:txBody>
      </p:sp>
      <p:sp>
        <p:nvSpPr>
          <p:cNvPr id="4" name="Slide Number Placeholder 3"/>
          <p:cNvSpPr>
            <a:spLocks noGrp="1"/>
          </p:cNvSpPr>
          <p:nvPr>
            <p:ph type="sldNum" sz="quarter" idx="5"/>
          </p:nvPr>
        </p:nvSpPr>
        <p:spPr/>
        <p:txBody>
          <a:bodyPr/>
          <a:lstStyle/>
          <a:p>
            <a:fld id="{E827E10C-7039-4E34-9255-0F374FDE7A00}" type="slidenum">
              <a:rPr lang="en-US" smtClean="0"/>
              <a:t>30</a:t>
            </a:fld>
            <a:endParaRPr lang="en-US"/>
          </a:p>
        </p:txBody>
      </p:sp>
    </p:spTree>
    <p:extLst>
      <p:ext uri="{BB962C8B-B14F-4D97-AF65-F5344CB8AC3E}">
        <p14:creationId xmlns:p14="http://schemas.microsoft.com/office/powerpoint/2010/main" val="1307210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Following the administration of any medication, it is the provider’s responsibility to monitor the patient for…</a:t>
            </a:r>
          </a:p>
          <a:p>
            <a:endParaRPr lang="en-US" sz="1600" dirty="0"/>
          </a:p>
          <a:p>
            <a:r>
              <a:rPr lang="en-US" sz="1600" dirty="0"/>
              <a:t>[Read slide]</a:t>
            </a:r>
          </a:p>
        </p:txBody>
      </p:sp>
      <p:sp>
        <p:nvSpPr>
          <p:cNvPr id="4" name="Slide Number Placeholder 3"/>
          <p:cNvSpPr>
            <a:spLocks noGrp="1"/>
          </p:cNvSpPr>
          <p:nvPr>
            <p:ph type="sldNum" sz="quarter" idx="5"/>
          </p:nvPr>
        </p:nvSpPr>
        <p:spPr/>
        <p:txBody>
          <a:bodyPr/>
          <a:lstStyle/>
          <a:p>
            <a:fld id="{E827E10C-7039-4E34-9255-0F374FDE7A00}" type="slidenum">
              <a:rPr lang="en-US" smtClean="0"/>
              <a:t>31</a:t>
            </a:fld>
            <a:endParaRPr lang="en-US"/>
          </a:p>
        </p:txBody>
      </p:sp>
    </p:spTree>
    <p:extLst>
      <p:ext uri="{BB962C8B-B14F-4D97-AF65-F5344CB8AC3E}">
        <p14:creationId xmlns:p14="http://schemas.microsoft.com/office/powerpoint/2010/main" val="1821021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review…</a:t>
            </a:r>
          </a:p>
          <a:p>
            <a:endParaRPr lang="en-US" sz="1600" dirty="0"/>
          </a:p>
          <a:p>
            <a:r>
              <a:rPr lang="en-US" sz="1600" dirty="0"/>
              <a:t>[Read slide]</a:t>
            </a:r>
          </a:p>
        </p:txBody>
      </p:sp>
      <p:sp>
        <p:nvSpPr>
          <p:cNvPr id="4" name="Slide Number Placeholder 3"/>
          <p:cNvSpPr>
            <a:spLocks noGrp="1"/>
          </p:cNvSpPr>
          <p:nvPr>
            <p:ph type="sldNum" sz="quarter" idx="5"/>
          </p:nvPr>
        </p:nvSpPr>
        <p:spPr/>
        <p:txBody>
          <a:bodyPr/>
          <a:lstStyle/>
          <a:p>
            <a:fld id="{E827E10C-7039-4E34-9255-0F374FDE7A00}" type="slidenum">
              <a:rPr lang="en-US" smtClean="0"/>
              <a:t>32</a:t>
            </a:fld>
            <a:endParaRPr lang="en-US"/>
          </a:p>
        </p:txBody>
      </p:sp>
    </p:spTree>
    <p:extLst>
      <p:ext uri="{BB962C8B-B14F-4D97-AF65-F5344CB8AC3E}">
        <p14:creationId xmlns:p14="http://schemas.microsoft.com/office/powerpoint/2010/main" val="1522731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 narration]</a:t>
            </a:r>
          </a:p>
        </p:txBody>
      </p:sp>
      <p:sp>
        <p:nvSpPr>
          <p:cNvPr id="4" name="Slide Number Placeholder 3"/>
          <p:cNvSpPr>
            <a:spLocks noGrp="1"/>
          </p:cNvSpPr>
          <p:nvPr>
            <p:ph type="sldNum" sz="quarter" idx="5"/>
          </p:nvPr>
        </p:nvSpPr>
        <p:spPr/>
        <p:txBody>
          <a:bodyPr/>
          <a:lstStyle/>
          <a:p>
            <a:fld id="{E827E10C-7039-4E34-9255-0F374FDE7A00}" type="slidenum">
              <a:rPr lang="en-US" smtClean="0"/>
              <a:t>33</a:t>
            </a:fld>
            <a:endParaRPr lang="en-US"/>
          </a:p>
        </p:txBody>
      </p:sp>
    </p:spTree>
    <p:extLst>
      <p:ext uri="{BB962C8B-B14F-4D97-AF65-F5344CB8AC3E}">
        <p14:creationId xmlns:p14="http://schemas.microsoft.com/office/powerpoint/2010/main" val="955829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This concludes </a:t>
            </a:r>
            <a:r>
              <a:rPr lang="en-US" sz="1600" dirty="0"/>
              <a:t>the didactic portion of the Check-n-Inject education program. The final portion of the program will be an in-person skills verification session conducted by your agency medical director.</a:t>
            </a:r>
          </a:p>
          <a:p>
            <a:endParaRPr lang="en-US" sz="1600" dirty="0"/>
          </a:p>
          <a:p>
            <a:r>
              <a:rPr lang="en-US" sz="1600" dirty="0"/>
              <a:t>On behalf of the Pennsylvania Emergency Health Services Council and Pennsylvania Department of Health, Bureau of EMS, thank you for your time and attention. </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E827E10C-7039-4E34-9255-0F374FDE7A00}" type="slidenum">
              <a:rPr lang="en-US" smtClean="0"/>
              <a:t>34</a:t>
            </a:fld>
            <a:endParaRPr lang="en-US"/>
          </a:p>
        </p:txBody>
      </p:sp>
    </p:spTree>
    <p:extLst>
      <p:ext uri="{BB962C8B-B14F-4D97-AF65-F5344CB8AC3E}">
        <p14:creationId xmlns:p14="http://schemas.microsoft.com/office/powerpoint/2010/main" val="358819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rising cost of auto-injector devices has been an issue in EMS for many years. It’s estimated to cost between $400-$600 per EMS vehicle to carry EPINEPHrine auto-injectors. Increased operating costs and stagnant reimbursement has made carrying these devices difficult, if not impossible.</a:t>
            </a:r>
          </a:p>
          <a:p>
            <a:endParaRPr lang="en-US" sz="1600" dirty="0"/>
          </a:p>
          <a:p>
            <a:r>
              <a:rPr lang="en-US" sz="1600" dirty="0"/>
              <a:t>It’s important to note, the high costs of these devices is not because of the medication itself, but in the auto-injector technology.</a:t>
            </a:r>
          </a:p>
          <a:p>
            <a:endParaRPr lang="en-US" sz="1600" dirty="0"/>
          </a:p>
          <a:p>
            <a:r>
              <a:rPr lang="en-US" sz="1600" dirty="0"/>
              <a:t>With proper education, EMTs can safely administer </a:t>
            </a:r>
            <a:r>
              <a:rPr lang="en-US" sz="1600" dirty="0" err="1"/>
              <a:t>EPINEPHhrine</a:t>
            </a:r>
            <a:r>
              <a:rPr lang="en-US" sz="1600" dirty="0"/>
              <a:t> by syringe, thereby producing significant savings for the EMS agency.</a:t>
            </a:r>
          </a:p>
        </p:txBody>
      </p:sp>
      <p:sp>
        <p:nvSpPr>
          <p:cNvPr id="4" name="Slide Number Placeholder 3"/>
          <p:cNvSpPr>
            <a:spLocks noGrp="1"/>
          </p:cNvSpPr>
          <p:nvPr>
            <p:ph type="sldNum" sz="quarter" idx="5"/>
          </p:nvPr>
        </p:nvSpPr>
        <p:spPr/>
        <p:txBody>
          <a:bodyPr/>
          <a:lstStyle/>
          <a:p>
            <a:fld id="{E827E10C-7039-4E34-9255-0F374FDE7A00}" type="slidenum">
              <a:rPr lang="en-US" smtClean="0"/>
              <a:t>4</a:t>
            </a:fld>
            <a:endParaRPr lang="en-US"/>
          </a:p>
        </p:txBody>
      </p:sp>
    </p:spTree>
    <p:extLst>
      <p:ext uri="{BB962C8B-B14F-4D97-AF65-F5344CB8AC3E}">
        <p14:creationId xmlns:p14="http://schemas.microsoft.com/office/powerpoint/2010/main" val="289158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first use of syringe-based epinephrine by EMTs occurred in King County, in the State of Washington, where some 3,500 EMTs received what has come to be known as “Check-n-Inject.”</a:t>
            </a:r>
          </a:p>
          <a:p>
            <a:endParaRPr lang="en-US" sz="1600" dirty="0"/>
          </a:p>
          <a:p>
            <a:r>
              <a:rPr lang="en-US" sz="1600" dirty="0"/>
              <a:t>During the first year of use, there were no medication errors or negative outcomes related to syringe-based epinephrine.</a:t>
            </a:r>
          </a:p>
          <a:p>
            <a:endParaRPr lang="en-US" sz="1600" dirty="0"/>
          </a:p>
          <a:p>
            <a:r>
              <a:rPr lang="en-US" sz="1600" dirty="0"/>
              <a:t>Following the King County pilot, other states included this program in their scope of practice – including, New York, West Virginia, Florida, Alaska and Montana.</a:t>
            </a:r>
          </a:p>
        </p:txBody>
      </p:sp>
      <p:sp>
        <p:nvSpPr>
          <p:cNvPr id="4" name="Slide Number Placeholder 3"/>
          <p:cNvSpPr>
            <a:spLocks noGrp="1"/>
          </p:cNvSpPr>
          <p:nvPr>
            <p:ph type="sldNum" sz="quarter" idx="5"/>
          </p:nvPr>
        </p:nvSpPr>
        <p:spPr/>
        <p:txBody>
          <a:bodyPr/>
          <a:lstStyle/>
          <a:p>
            <a:fld id="{E827E10C-7039-4E34-9255-0F374FDE7A00}" type="slidenum">
              <a:rPr lang="en-US" smtClean="0"/>
              <a:t>5</a:t>
            </a:fld>
            <a:endParaRPr lang="en-US"/>
          </a:p>
        </p:txBody>
      </p:sp>
    </p:spTree>
    <p:extLst>
      <p:ext uri="{BB962C8B-B14F-4D97-AF65-F5344CB8AC3E}">
        <p14:creationId xmlns:p14="http://schemas.microsoft.com/office/powerpoint/2010/main" val="247438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Anaphylaxis is a serious and potentially life-threatening condition with multi-system involvement that requires immediate intervention.</a:t>
            </a:r>
          </a:p>
          <a:p>
            <a:endParaRPr lang="en-US" sz="1600" dirty="0"/>
          </a:p>
          <a:p>
            <a:r>
              <a:rPr lang="en-US" sz="1600" dirty="0"/>
              <a:t>Signs and symptoms include:</a:t>
            </a:r>
          </a:p>
          <a:p>
            <a:pPr marL="285750" indent="-285750">
              <a:buFont typeface="Arial" panose="020B0604020202020204" pitchFamily="34" charset="0"/>
              <a:buChar char="•"/>
            </a:pPr>
            <a:r>
              <a:rPr lang="en-US" sz="1600" dirty="0"/>
              <a:t>Rapid onset</a:t>
            </a:r>
          </a:p>
          <a:p>
            <a:pPr marL="285750" indent="-285750">
              <a:buFont typeface="Arial" panose="020B0604020202020204" pitchFamily="34" charset="0"/>
              <a:buChar char="•"/>
            </a:pPr>
            <a:r>
              <a:rPr lang="en-US" sz="1600" dirty="0"/>
              <a:t>Respiratory distress</a:t>
            </a:r>
          </a:p>
          <a:p>
            <a:pPr marL="742950" lvl="1" indent="-285750">
              <a:buFont typeface="Arial" panose="020B0604020202020204" pitchFamily="34" charset="0"/>
              <a:buChar char="•"/>
            </a:pPr>
            <a:r>
              <a:rPr lang="en-US" sz="1600" dirty="0"/>
              <a:t>Wheezing or decreased air movement on auscultation</a:t>
            </a:r>
          </a:p>
          <a:p>
            <a:pPr marL="285750" indent="-285750">
              <a:buFont typeface="Arial" panose="020B0604020202020204" pitchFamily="34" charset="0"/>
              <a:buChar char="•"/>
            </a:pPr>
            <a:r>
              <a:rPr lang="en-US" sz="1600" dirty="0"/>
              <a:t>Facial and/or upper airway swelling</a:t>
            </a:r>
          </a:p>
          <a:p>
            <a:pPr marL="285750" indent="-285750">
              <a:buFont typeface="Arial" panose="020B0604020202020204" pitchFamily="34" charset="0"/>
              <a:buChar char="•"/>
            </a:pPr>
            <a:r>
              <a:rPr lang="en-US" sz="1600" dirty="0"/>
              <a:t>Significant rash or hives</a:t>
            </a:r>
          </a:p>
          <a:p>
            <a:pPr marL="285750" indent="-285750">
              <a:buFont typeface="Arial" panose="020B0604020202020204" pitchFamily="34" charset="0"/>
              <a:buChar char="•"/>
            </a:pPr>
            <a:r>
              <a:rPr lang="en-US" sz="1600" dirty="0"/>
              <a:t>Hypotension and tachycardia associated with signs of shock</a:t>
            </a:r>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E827E10C-7039-4E34-9255-0F374FDE7A00}" type="slidenum">
              <a:rPr lang="en-US" smtClean="0"/>
              <a:t>6</a:t>
            </a:fld>
            <a:endParaRPr lang="en-US"/>
          </a:p>
        </p:txBody>
      </p:sp>
    </p:spTree>
    <p:extLst>
      <p:ext uri="{BB962C8B-B14F-4D97-AF65-F5344CB8AC3E}">
        <p14:creationId xmlns:p14="http://schemas.microsoft.com/office/powerpoint/2010/main" val="211992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Just as important to recognize a patient experiencing anaphylaxis, you must be able to differentiate between the acutely ill patient and one experiencing a mild, local reaction from exposure to an allergen.</a:t>
            </a:r>
          </a:p>
          <a:p>
            <a:endParaRPr lang="en-US" sz="1600" dirty="0"/>
          </a:p>
          <a:p>
            <a:pPr>
              <a:spcAft>
                <a:spcPts val="600"/>
              </a:spcAft>
            </a:pPr>
            <a:r>
              <a:rPr lang="en-US" sz="1600" dirty="0"/>
              <a:t>Signs and symptoms of a mild or localized allergic reaction include:</a:t>
            </a:r>
          </a:p>
          <a:p>
            <a:r>
              <a:rPr lang="en-US" sz="1600" dirty="0"/>
              <a:t>[Read bullets from slide]</a:t>
            </a:r>
          </a:p>
          <a:p>
            <a:endParaRPr lang="en-US" sz="1600" dirty="0"/>
          </a:p>
          <a:p>
            <a:r>
              <a:rPr lang="en-US" sz="1600" dirty="0"/>
              <a:t>Again, epinephrine in not indicated for patients experiencing mild or localized allergic reaction.</a:t>
            </a:r>
          </a:p>
          <a:p>
            <a:endParaRPr lang="en-US" sz="1600" dirty="0"/>
          </a:p>
          <a:p>
            <a:r>
              <a:rPr lang="en-US" sz="1600" dirty="0"/>
              <a:t>These patients should be monitored to ensure a mild reaction has not progressed to a more serious anaphylactic reaction.</a:t>
            </a:r>
          </a:p>
        </p:txBody>
      </p:sp>
      <p:sp>
        <p:nvSpPr>
          <p:cNvPr id="4" name="Slide Number Placeholder 3"/>
          <p:cNvSpPr>
            <a:spLocks noGrp="1"/>
          </p:cNvSpPr>
          <p:nvPr>
            <p:ph type="sldNum" sz="quarter" idx="5"/>
          </p:nvPr>
        </p:nvSpPr>
        <p:spPr/>
        <p:txBody>
          <a:bodyPr/>
          <a:lstStyle/>
          <a:p>
            <a:fld id="{E827E10C-7039-4E34-9255-0F374FDE7A00}" type="slidenum">
              <a:rPr lang="en-US" smtClean="0"/>
              <a:t>7</a:t>
            </a:fld>
            <a:endParaRPr lang="en-US"/>
          </a:p>
        </p:txBody>
      </p:sp>
    </p:spTree>
    <p:extLst>
      <p:ext uri="{BB962C8B-B14F-4D97-AF65-F5344CB8AC3E}">
        <p14:creationId xmlns:p14="http://schemas.microsoft.com/office/powerpoint/2010/main" val="102441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600" dirty="0"/>
              <a:t>These are some of the more common causes a of serious allergic reaction. A couple of noteworthy points:</a:t>
            </a:r>
          </a:p>
          <a:p>
            <a:pPr marL="285750" indent="-285750">
              <a:buFont typeface="Arial" panose="020B0604020202020204" pitchFamily="34" charset="0"/>
              <a:buChar char="•"/>
            </a:pPr>
            <a:r>
              <a:rPr lang="en-US" sz="1600" dirty="0"/>
              <a:t>A person can have been previously exposed to an allergen and had no reaction. The first exposure triggers the body’s sensitivity, subsequent exposures can trigger an allergic or anaphylactic reaction.</a:t>
            </a:r>
          </a:p>
          <a:p>
            <a:pPr marL="285750" indent="-285750">
              <a:buFont typeface="Arial" panose="020B0604020202020204" pitchFamily="34" charset="0"/>
              <a:buChar char="•"/>
            </a:pPr>
            <a:r>
              <a:rPr lang="en-US" sz="1600" dirty="0"/>
              <a:t>If a medication is suspected as the source, bring the medication to the hospital for further review.</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E827E10C-7039-4E34-9255-0F374FDE7A00}" type="slidenum">
              <a:rPr lang="en-US" smtClean="0"/>
              <a:t>8</a:t>
            </a:fld>
            <a:endParaRPr lang="en-US"/>
          </a:p>
        </p:txBody>
      </p:sp>
    </p:spTree>
    <p:extLst>
      <p:ext uri="{BB962C8B-B14F-4D97-AF65-F5344CB8AC3E}">
        <p14:creationId xmlns:p14="http://schemas.microsoft.com/office/powerpoint/2010/main" val="43124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take moment to review the most common signs and symptoms of an anaphylactic reaction:</a:t>
            </a:r>
          </a:p>
          <a:p>
            <a:endParaRPr lang="en-US" sz="1600" dirty="0"/>
          </a:p>
          <a:p>
            <a:r>
              <a:rPr lang="en-US" sz="1600" dirty="0"/>
              <a:t>[Read the s/s from the slide]</a:t>
            </a:r>
          </a:p>
          <a:p>
            <a:endParaRPr lang="en-US" sz="1600" dirty="0"/>
          </a:p>
          <a:p>
            <a:r>
              <a:rPr lang="en-US" sz="1600" dirty="0"/>
              <a:t>Remember, it’s the systemic involvement:</a:t>
            </a:r>
          </a:p>
          <a:p>
            <a:pPr marL="285750" indent="-285750">
              <a:buFont typeface="Arial" panose="020B0604020202020204" pitchFamily="34" charset="0"/>
              <a:buChar char="•"/>
            </a:pPr>
            <a:r>
              <a:rPr lang="en-US" sz="1600" dirty="0"/>
              <a:t>Respiratory distress</a:t>
            </a:r>
          </a:p>
          <a:p>
            <a:pPr marL="285750" indent="-285750">
              <a:buFont typeface="Arial" panose="020B0604020202020204" pitchFamily="34" charset="0"/>
              <a:buChar char="•"/>
            </a:pPr>
            <a:r>
              <a:rPr lang="en-US" sz="1600" dirty="0"/>
              <a:t>Airway edema</a:t>
            </a:r>
          </a:p>
          <a:p>
            <a:pPr marL="285750" indent="-285750">
              <a:buFont typeface="Arial" panose="020B0604020202020204" pitchFamily="34" charset="0"/>
              <a:buChar char="•"/>
            </a:pPr>
            <a:r>
              <a:rPr lang="en-US" sz="1600" dirty="0"/>
              <a:t>Hypotension</a:t>
            </a:r>
          </a:p>
          <a:p>
            <a:pPr marL="285750" indent="-285750">
              <a:buFont typeface="Arial" panose="020B0604020202020204" pitchFamily="34" charset="0"/>
              <a:buChar char="•"/>
            </a:pPr>
            <a:r>
              <a:rPr lang="en-US" sz="1600" dirty="0"/>
              <a:t>Tachycardia</a:t>
            </a:r>
          </a:p>
          <a:p>
            <a:r>
              <a:rPr lang="en-US" sz="1600" dirty="0"/>
              <a:t>which indicates anaphylaxis vs. a local allergic reaction.</a:t>
            </a:r>
          </a:p>
          <a:p>
            <a:endParaRPr lang="en-US" sz="1600" dirty="0"/>
          </a:p>
        </p:txBody>
      </p:sp>
      <p:sp>
        <p:nvSpPr>
          <p:cNvPr id="4" name="Slide Number Placeholder 3"/>
          <p:cNvSpPr>
            <a:spLocks noGrp="1"/>
          </p:cNvSpPr>
          <p:nvPr>
            <p:ph type="sldNum" sz="quarter" idx="5"/>
          </p:nvPr>
        </p:nvSpPr>
        <p:spPr/>
        <p:txBody>
          <a:bodyPr/>
          <a:lstStyle/>
          <a:p>
            <a:fld id="{E827E10C-7039-4E34-9255-0F374FDE7A00}" type="slidenum">
              <a:rPr lang="en-US" smtClean="0"/>
              <a:t>9</a:t>
            </a:fld>
            <a:endParaRPr lang="en-US"/>
          </a:p>
        </p:txBody>
      </p:sp>
    </p:spTree>
    <p:extLst>
      <p:ext uri="{BB962C8B-B14F-4D97-AF65-F5344CB8AC3E}">
        <p14:creationId xmlns:p14="http://schemas.microsoft.com/office/powerpoint/2010/main" val="245074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341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388003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319282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764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5" name="Footer Placeholder 4"/>
          <p:cNvSpPr>
            <a:spLocks noGrp="1"/>
          </p:cNvSpPr>
          <p:nvPr>
            <p:ph type="ftr" sz="quarter" idx="11"/>
          </p:nvPr>
        </p:nvSpPr>
        <p:spPr>
          <a:xfrm>
            <a:off x="2895600" y="6356349"/>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3894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65394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61855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262863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42813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86350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350146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B3BBB4B-251C-4A72-A525-5E0607558C3C}" type="datetimeFigureOut">
              <a:rPr lang="en-US" smtClean="0"/>
              <a:t>2/14/2024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3D5F15-0D1B-4A90-9FDD-D9042ADBDF7F}" type="slidenum">
              <a:rPr lang="en-US" smtClean="0"/>
              <a:t>‹#›</a:t>
            </a:fld>
            <a:endParaRPr lang="en-US"/>
          </a:p>
        </p:txBody>
      </p:sp>
    </p:spTree>
    <p:extLst>
      <p:ext uri="{BB962C8B-B14F-4D97-AF65-F5344CB8AC3E}">
        <p14:creationId xmlns:p14="http://schemas.microsoft.com/office/powerpoint/2010/main" val="212072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2400" y="5813536"/>
            <a:ext cx="1132332" cy="972252"/>
          </a:xfrm>
          <a:prstGeom prst="rect">
            <a:avLst/>
          </a:prstGeom>
        </p:spPr>
      </p:pic>
      <p:sp>
        <p:nvSpPr>
          <p:cNvPr id="9" name="TextBox 8"/>
          <p:cNvSpPr txBox="1"/>
          <p:nvPr userDrawn="1"/>
        </p:nvSpPr>
        <p:spPr>
          <a:xfrm>
            <a:off x="2819400" y="6334136"/>
            <a:ext cx="3657600" cy="276999"/>
          </a:xfrm>
          <a:prstGeom prst="rect">
            <a:avLst/>
          </a:prstGeom>
          <a:noFill/>
        </p:spPr>
        <p:txBody>
          <a:bodyPr wrap="square" rtlCol="0">
            <a:spAutoFit/>
          </a:bodyPr>
          <a:lstStyle/>
          <a:p>
            <a:pPr algn="ctr"/>
            <a:r>
              <a:rPr lang="en-US" sz="1200" b="1" dirty="0">
                <a:solidFill>
                  <a:srgbClr val="002060"/>
                </a:solidFill>
              </a:rPr>
              <a:t>Pennsylvania</a:t>
            </a:r>
            <a:r>
              <a:rPr lang="en-US" sz="1200" b="1" baseline="0" dirty="0">
                <a:solidFill>
                  <a:srgbClr val="002060"/>
                </a:solidFill>
              </a:rPr>
              <a:t> Emergency Health Services Council</a:t>
            </a:r>
          </a:p>
        </p:txBody>
      </p:sp>
      <p:cxnSp>
        <p:nvCxnSpPr>
          <p:cNvPr id="11" name="Straight Connector 10"/>
          <p:cNvCxnSpPr/>
          <p:nvPr userDrawn="1"/>
        </p:nvCxnSpPr>
        <p:spPr>
          <a:xfrm flipH="1">
            <a:off x="457200" y="6299662"/>
            <a:ext cx="7391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01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38200" y="3733800"/>
            <a:ext cx="7543800" cy="1077218"/>
          </a:xfrm>
          <a:prstGeom prst="rect">
            <a:avLst/>
          </a:prstGeom>
          <a:solidFill>
            <a:srgbClr val="263763"/>
          </a:solidFill>
          <a:scene3d>
            <a:camera prst="orthographicFront"/>
            <a:lightRig rig="threePt" dir="t"/>
          </a:scene3d>
          <a:sp3d>
            <a:bevelT w="165100" prst="coolSlant"/>
          </a:sp3d>
        </p:spPr>
        <p:txBody>
          <a:bodyPr wrap="square" rtlCol="0">
            <a:spAutoFit/>
          </a:bodyPr>
          <a:lstStyle/>
          <a:p>
            <a:pPr algn="ctr"/>
            <a:r>
              <a:rPr lang="en-US" sz="3200" b="1" dirty="0">
                <a:solidFill>
                  <a:schemeClr val="bg1"/>
                </a:solidFill>
              </a:rPr>
              <a:t>Syringe-Based EPINEPHrine Administration:</a:t>
            </a:r>
          </a:p>
          <a:p>
            <a:pPr algn="ctr"/>
            <a:r>
              <a:rPr lang="en-US" sz="3200" i="1" dirty="0">
                <a:solidFill>
                  <a:schemeClr val="bg1"/>
                </a:solidFill>
                <a:latin typeface="Cambria" panose="02040503050406030204" pitchFamily="18" charset="0"/>
              </a:rPr>
              <a:t>Education for Pennsylvania EMTs</a:t>
            </a:r>
          </a:p>
        </p:txBody>
      </p:sp>
      <p:pic>
        <p:nvPicPr>
          <p:cNvPr id="5" name="Picture 4"/>
          <p:cNvPicPr>
            <a:picLocks noChangeAspect="1"/>
          </p:cNvPicPr>
          <p:nvPr/>
        </p:nvPicPr>
        <p:blipFill>
          <a:blip r:embed="rId3">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2647950" y="533400"/>
            <a:ext cx="3924300" cy="2354580"/>
          </a:xfrm>
          <a:prstGeom prst="rect">
            <a:avLst/>
          </a:prstGeom>
        </p:spPr>
      </p:pic>
    </p:spTree>
    <p:extLst>
      <p:ext uri="{BB962C8B-B14F-4D97-AF65-F5344CB8AC3E}">
        <p14:creationId xmlns:p14="http://schemas.microsoft.com/office/powerpoint/2010/main" val="1505422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8" y="457200"/>
            <a:ext cx="8229600" cy="715962"/>
          </a:xfrm>
          <a:solidFill>
            <a:srgbClr val="151A6F"/>
          </a:solidFill>
          <a:scene3d>
            <a:camera prst="orthographicFront"/>
            <a:lightRig rig="threePt" dir="t"/>
          </a:scene3d>
          <a:sp3d>
            <a:bevelT/>
          </a:sp3d>
        </p:spPr>
        <p:txBody>
          <a:bodyPr>
            <a:normAutofit fontScale="90000"/>
          </a:bodyPr>
          <a:lstStyle/>
          <a:p>
            <a:r>
              <a:rPr lang="en-US" dirty="0">
                <a:solidFill>
                  <a:schemeClr val="bg1"/>
                </a:solidFill>
              </a:rPr>
              <a:t>Case Study 1</a:t>
            </a:r>
          </a:p>
        </p:txBody>
      </p:sp>
      <p:sp>
        <p:nvSpPr>
          <p:cNvPr id="3" name="Content Placeholder 2"/>
          <p:cNvSpPr>
            <a:spLocks noGrp="1"/>
          </p:cNvSpPr>
          <p:nvPr>
            <p:ph idx="1"/>
          </p:nvPr>
        </p:nvSpPr>
        <p:spPr>
          <a:xfrm>
            <a:off x="488177" y="1455163"/>
            <a:ext cx="8229600" cy="4525963"/>
          </a:xfrm>
        </p:spPr>
        <p:txBody>
          <a:bodyPr>
            <a:normAutofit lnSpcReduction="10000"/>
          </a:bodyPr>
          <a:lstStyle/>
          <a:p>
            <a:pPr>
              <a:spcBef>
                <a:spcPts val="0"/>
              </a:spcBef>
            </a:pPr>
            <a:r>
              <a:rPr lang="en-US" sz="2400" dirty="0">
                <a:solidFill>
                  <a:srgbClr val="3E2C5E"/>
                </a:solidFill>
              </a:rPr>
              <a:t>35 </a:t>
            </a:r>
            <a:r>
              <a:rPr lang="en-US" sz="2400" dirty="0" err="1">
                <a:solidFill>
                  <a:srgbClr val="3E2C5E"/>
                </a:solidFill>
              </a:rPr>
              <a:t>yo</a:t>
            </a:r>
            <a:r>
              <a:rPr lang="en-US" sz="2400" dirty="0">
                <a:solidFill>
                  <a:srgbClr val="3E2C5E"/>
                </a:solidFill>
              </a:rPr>
              <a:t> male was working in his garden when stung by a bee</a:t>
            </a:r>
          </a:p>
          <a:p>
            <a:pPr>
              <a:spcBef>
                <a:spcPts val="0"/>
              </a:spcBef>
            </a:pPr>
            <a:r>
              <a:rPr lang="en-US" sz="2400" dirty="0">
                <a:solidFill>
                  <a:srgbClr val="3E2C5E"/>
                </a:solidFill>
              </a:rPr>
              <a:t>Experienced pain, swelling and itching at the sting site and is concerned he is having an allergic reaction</a:t>
            </a:r>
          </a:p>
          <a:p>
            <a:pPr>
              <a:spcBef>
                <a:spcPts val="0"/>
              </a:spcBef>
            </a:pPr>
            <a:r>
              <a:rPr lang="en-US" sz="2400" dirty="0">
                <a:solidFill>
                  <a:srgbClr val="3E2C5E"/>
                </a:solidFill>
              </a:rPr>
              <a:t>No known allergy to bee stings</a:t>
            </a:r>
          </a:p>
          <a:p>
            <a:pPr>
              <a:spcBef>
                <a:spcPts val="0"/>
              </a:spcBef>
            </a:pPr>
            <a:r>
              <a:rPr lang="en-US" sz="2400" dirty="0">
                <a:solidFill>
                  <a:srgbClr val="3E2C5E"/>
                </a:solidFill>
              </a:rPr>
              <a:t>No of shortness of breath w/ clear lungs fields</a:t>
            </a:r>
          </a:p>
          <a:p>
            <a:pPr>
              <a:spcBef>
                <a:spcPts val="0"/>
              </a:spcBef>
            </a:pPr>
            <a:r>
              <a:rPr lang="en-US" sz="2400" dirty="0">
                <a:solidFill>
                  <a:srgbClr val="3E2C5E"/>
                </a:solidFill>
              </a:rPr>
              <a:t>Visible hives</a:t>
            </a:r>
          </a:p>
          <a:p>
            <a:pPr>
              <a:spcBef>
                <a:spcPts val="0"/>
              </a:spcBef>
              <a:spcAft>
                <a:spcPts val="1200"/>
              </a:spcAft>
            </a:pPr>
            <a:r>
              <a:rPr lang="en-US" sz="2400" dirty="0">
                <a:solidFill>
                  <a:srgbClr val="3E2C5E"/>
                </a:solidFill>
              </a:rPr>
              <a:t>Appears very anxious</a:t>
            </a:r>
          </a:p>
          <a:p>
            <a:pPr marL="341313" indent="0">
              <a:spcBef>
                <a:spcPts val="0"/>
              </a:spcBef>
              <a:buNone/>
            </a:pPr>
            <a:r>
              <a:rPr lang="en-US" sz="2400" dirty="0">
                <a:solidFill>
                  <a:srgbClr val="3E2C5E"/>
                </a:solidFill>
                <a:latin typeface="Calibri Light" panose="020F0302020204030204" pitchFamily="34" charset="0"/>
                <a:cs typeface="Calibri Light" panose="020F0302020204030204" pitchFamily="34" charset="0"/>
              </a:rPr>
              <a:t>Vital signs on EMS arrival:</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HR 90</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RR 24</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BP 122/80</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SPO2 98% on room air</a:t>
            </a:r>
            <a:endParaRPr lang="en-US" sz="2000" dirty="0">
              <a:solidFill>
                <a:srgbClr val="3E2C5E"/>
              </a:solidFill>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66B0A7B4-7B49-6335-811F-3EE338037E70}"/>
              </a:ext>
            </a:extLst>
          </p:cNvPr>
          <p:cNvPicPr>
            <a:picLocks noChangeAspect="1"/>
          </p:cNvPicPr>
          <p:nvPr/>
        </p:nvPicPr>
        <p:blipFill>
          <a:blip r:embed="rId3"/>
          <a:stretch>
            <a:fillRect/>
          </a:stretch>
        </p:blipFill>
        <p:spPr>
          <a:xfrm>
            <a:off x="4541112" y="3345436"/>
            <a:ext cx="3231288" cy="2461333"/>
          </a:xfrm>
          <a:prstGeom prst="rect">
            <a:avLst/>
          </a:prstGeom>
        </p:spPr>
      </p:pic>
    </p:spTree>
    <p:extLst>
      <p:ext uri="{BB962C8B-B14F-4D97-AF65-F5344CB8AC3E}">
        <p14:creationId xmlns:p14="http://schemas.microsoft.com/office/powerpoint/2010/main" val="397354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18" y="457200"/>
            <a:ext cx="8229600" cy="715962"/>
          </a:xfrm>
          <a:solidFill>
            <a:srgbClr val="151A6F"/>
          </a:solidFill>
          <a:scene3d>
            <a:camera prst="orthographicFront"/>
            <a:lightRig rig="threePt" dir="t"/>
          </a:scene3d>
          <a:sp3d>
            <a:bevelT/>
          </a:sp3d>
        </p:spPr>
        <p:txBody>
          <a:bodyPr>
            <a:normAutofit fontScale="90000"/>
          </a:bodyPr>
          <a:lstStyle/>
          <a:p>
            <a:r>
              <a:rPr lang="en-US" dirty="0">
                <a:solidFill>
                  <a:schemeClr val="bg1"/>
                </a:solidFill>
              </a:rPr>
              <a:t>Case Study 2</a:t>
            </a:r>
          </a:p>
        </p:txBody>
      </p:sp>
      <p:sp>
        <p:nvSpPr>
          <p:cNvPr id="3" name="Content Placeholder 2"/>
          <p:cNvSpPr>
            <a:spLocks noGrp="1"/>
          </p:cNvSpPr>
          <p:nvPr>
            <p:ph idx="1"/>
          </p:nvPr>
        </p:nvSpPr>
        <p:spPr/>
        <p:txBody>
          <a:bodyPr>
            <a:normAutofit lnSpcReduction="10000"/>
          </a:bodyPr>
          <a:lstStyle/>
          <a:p>
            <a:pPr>
              <a:spcBef>
                <a:spcPts val="0"/>
              </a:spcBef>
            </a:pPr>
            <a:r>
              <a:rPr lang="en-US" sz="2400" dirty="0">
                <a:solidFill>
                  <a:srgbClr val="3E2C5E"/>
                </a:solidFill>
              </a:rPr>
              <a:t>15 </a:t>
            </a:r>
            <a:r>
              <a:rPr lang="en-US" sz="2400" dirty="0" err="1">
                <a:solidFill>
                  <a:srgbClr val="3E2C5E"/>
                </a:solidFill>
              </a:rPr>
              <a:t>yo</a:t>
            </a:r>
            <a:r>
              <a:rPr lang="en-US" sz="2400" dirty="0">
                <a:solidFill>
                  <a:srgbClr val="3E2C5E"/>
                </a:solidFill>
              </a:rPr>
              <a:t> male at summer camp when stung by a bee</a:t>
            </a:r>
          </a:p>
          <a:p>
            <a:pPr>
              <a:spcBef>
                <a:spcPts val="0"/>
              </a:spcBef>
            </a:pPr>
            <a:r>
              <a:rPr lang="en-US" sz="2400" dirty="0">
                <a:solidFill>
                  <a:srgbClr val="3E2C5E"/>
                </a:solidFill>
              </a:rPr>
              <a:t>Presents to camp nurse 30 minutes later</a:t>
            </a:r>
          </a:p>
          <a:p>
            <a:pPr>
              <a:spcBef>
                <a:spcPts val="0"/>
              </a:spcBef>
            </a:pPr>
            <a:r>
              <a:rPr lang="en-US" sz="2400" dirty="0">
                <a:solidFill>
                  <a:srgbClr val="3E2C5E"/>
                </a:solidFill>
              </a:rPr>
              <a:t>Patient has known allergy to bee stings</a:t>
            </a:r>
          </a:p>
          <a:p>
            <a:pPr>
              <a:spcBef>
                <a:spcPts val="0"/>
              </a:spcBef>
            </a:pPr>
            <a:r>
              <a:rPr lang="en-US" sz="2400" dirty="0">
                <a:solidFill>
                  <a:srgbClr val="3E2C5E"/>
                </a:solidFill>
              </a:rPr>
              <a:t>Painful swelling at sting site</a:t>
            </a:r>
          </a:p>
          <a:p>
            <a:pPr>
              <a:spcBef>
                <a:spcPts val="0"/>
              </a:spcBef>
            </a:pPr>
            <a:r>
              <a:rPr lang="en-US" sz="2400" dirty="0">
                <a:solidFill>
                  <a:srgbClr val="3E2C5E"/>
                </a:solidFill>
              </a:rPr>
              <a:t>Complains of shortness of breath with audible wheezing</a:t>
            </a:r>
          </a:p>
          <a:p>
            <a:pPr>
              <a:spcBef>
                <a:spcPts val="0"/>
              </a:spcBef>
              <a:spcAft>
                <a:spcPts val="1000"/>
              </a:spcAft>
            </a:pPr>
            <a:r>
              <a:rPr lang="en-US" sz="2400" dirty="0">
                <a:solidFill>
                  <a:srgbClr val="3E2C5E"/>
                </a:solidFill>
              </a:rPr>
              <a:t>Nurse administered patient prescribed epi auto-injector before calling 911</a:t>
            </a:r>
          </a:p>
          <a:p>
            <a:pPr marL="341313" indent="0">
              <a:spcBef>
                <a:spcPts val="0"/>
              </a:spcBef>
              <a:buNone/>
            </a:pPr>
            <a:r>
              <a:rPr lang="en-US" sz="2400" dirty="0">
                <a:solidFill>
                  <a:srgbClr val="3E2C5E"/>
                </a:solidFill>
                <a:latin typeface="Calibri Light" panose="020F0302020204030204" pitchFamily="34" charset="0"/>
                <a:cs typeface="Calibri Light" panose="020F0302020204030204" pitchFamily="34" charset="0"/>
              </a:rPr>
              <a:t>Vital signs on EMS arrival:</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HR 96</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RR 24</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BP 132/64</a:t>
            </a:r>
          </a:p>
          <a:p>
            <a:pPr marL="79851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SPO2 96% - lungs now clear</a:t>
            </a:r>
            <a:endParaRPr lang="en-US" sz="2000" dirty="0">
              <a:solidFill>
                <a:srgbClr val="3E2C5E"/>
              </a:solidFill>
              <a:latin typeface="Calibri Light" panose="020F0302020204030204" pitchFamily="34" charset="0"/>
              <a:cs typeface="Calibri Light" panose="020F0302020204030204" pitchFamily="34" charset="0"/>
            </a:endParaRPr>
          </a:p>
        </p:txBody>
      </p:sp>
      <p:pic>
        <p:nvPicPr>
          <p:cNvPr id="4" name="Picture 3"/>
          <p:cNvPicPr>
            <a:picLocks noChangeAspect="1"/>
          </p:cNvPicPr>
          <p:nvPr/>
        </p:nvPicPr>
        <p:blipFill rotWithShape="1">
          <a:blip r:embed="rId3"/>
          <a:srcRect l="51239"/>
          <a:stretch/>
        </p:blipFill>
        <p:spPr>
          <a:xfrm>
            <a:off x="5638800" y="3962400"/>
            <a:ext cx="1447801" cy="2013133"/>
          </a:xfrm>
          <a:prstGeom prst="rect">
            <a:avLst/>
          </a:prstGeom>
        </p:spPr>
      </p:pic>
    </p:spTree>
    <p:extLst>
      <p:ext uri="{BB962C8B-B14F-4D97-AF65-F5344CB8AC3E}">
        <p14:creationId xmlns:p14="http://schemas.microsoft.com/office/powerpoint/2010/main" val="318897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Case Study 3</a:t>
            </a:r>
          </a:p>
        </p:txBody>
      </p:sp>
      <p:sp>
        <p:nvSpPr>
          <p:cNvPr id="3" name="Content Placeholder 2"/>
          <p:cNvSpPr>
            <a:spLocks noGrp="1"/>
          </p:cNvSpPr>
          <p:nvPr>
            <p:ph idx="1"/>
          </p:nvPr>
        </p:nvSpPr>
        <p:spPr/>
        <p:txBody>
          <a:bodyPr>
            <a:normAutofit/>
          </a:bodyPr>
          <a:lstStyle/>
          <a:p>
            <a:pPr>
              <a:spcBef>
                <a:spcPts val="0"/>
              </a:spcBef>
            </a:pPr>
            <a:r>
              <a:rPr lang="en-US" sz="2400" dirty="0">
                <a:solidFill>
                  <a:srgbClr val="3E2C5E"/>
                </a:solidFill>
              </a:rPr>
              <a:t>79-year-old female with allergy to shellfish</a:t>
            </a:r>
          </a:p>
          <a:p>
            <a:pPr>
              <a:spcBef>
                <a:spcPts val="0"/>
              </a:spcBef>
            </a:pPr>
            <a:r>
              <a:rPr lang="en-US" sz="2400" dirty="0">
                <a:solidFill>
                  <a:srgbClr val="3E2C5E"/>
                </a:solidFill>
              </a:rPr>
              <a:t>Taken out to dinner – no known exposure</a:t>
            </a:r>
          </a:p>
          <a:p>
            <a:pPr>
              <a:spcBef>
                <a:spcPts val="0"/>
              </a:spcBef>
            </a:pPr>
            <a:r>
              <a:rPr lang="en-US" sz="2400" dirty="0">
                <a:solidFill>
                  <a:srgbClr val="3E2C5E"/>
                </a:solidFill>
              </a:rPr>
              <a:t>Developed hives over face, chest and back</a:t>
            </a:r>
          </a:p>
          <a:p>
            <a:pPr>
              <a:spcBef>
                <a:spcPts val="0"/>
              </a:spcBef>
            </a:pPr>
            <a:r>
              <a:rPr lang="en-US" sz="2400" dirty="0">
                <a:solidFill>
                  <a:srgbClr val="3E2C5E"/>
                </a:solidFill>
              </a:rPr>
              <a:t>Took OTC Benadryl</a:t>
            </a:r>
          </a:p>
          <a:p>
            <a:pPr>
              <a:spcBef>
                <a:spcPts val="0"/>
              </a:spcBef>
            </a:pPr>
            <a:r>
              <a:rPr lang="en-US" sz="2400" dirty="0">
                <a:solidFill>
                  <a:srgbClr val="3E2C5E"/>
                </a:solidFill>
              </a:rPr>
              <a:t>EMS called after patient started to experience dyspnea</a:t>
            </a:r>
          </a:p>
          <a:p>
            <a:pPr marL="0" indent="0">
              <a:spcBef>
                <a:spcPts val="0"/>
              </a:spcBef>
              <a:buNone/>
            </a:pPr>
            <a:endParaRPr lang="en-US" sz="2400" dirty="0">
              <a:solidFill>
                <a:srgbClr val="3E2C5E"/>
              </a:solidFill>
            </a:endParaRPr>
          </a:p>
          <a:p>
            <a:pPr marL="0" indent="0">
              <a:spcBef>
                <a:spcPts val="0"/>
              </a:spcBef>
              <a:buNone/>
            </a:pPr>
            <a:r>
              <a:rPr lang="en-US" sz="2400" dirty="0">
                <a:solidFill>
                  <a:srgbClr val="3E2C5E"/>
                </a:solidFill>
                <a:latin typeface="Calibri Light" panose="020F0302020204030204" pitchFamily="34" charset="0"/>
                <a:cs typeface="Calibri Light" panose="020F0302020204030204" pitchFamily="34" charset="0"/>
              </a:rPr>
              <a:t>Vital signs on EMS arrival:</a:t>
            </a:r>
          </a:p>
          <a:p>
            <a:pPr>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HR 106</a:t>
            </a:r>
          </a:p>
          <a:p>
            <a:pPr>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RR 36</a:t>
            </a:r>
          </a:p>
          <a:p>
            <a:pPr>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BP 102/52</a:t>
            </a:r>
          </a:p>
          <a:p>
            <a:pPr>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SPO2 88% with shallow respirations and audible wheezes</a:t>
            </a:r>
          </a:p>
        </p:txBody>
      </p:sp>
      <p:pic>
        <p:nvPicPr>
          <p:cNvPr id="4" name="Picture 3"/>
          <p:cNvPicPr>
            <a:picLocks noChangeAspect="1"/>
          </p:cNvPicPr>
          <p:nvPr/>
        </p:nvPicPr>
        <p:blipFill rotWithShape="1">
          <a:blip r:embed="rId3"/>
          <a:srcRect b="16118"/>
          <a:stretch/>
        </p:blipFill>
        <p:spPr>
          <a:xfrm>
            <a:off x="4495800" y="3581400"/>
            <a:ext cx="3013480" cy="1699851"/>
          </a:xfrm>
          <a:prstGeom prst="rect">
            <a:avLst/>
          </a:prstGeom>
        </p:spPr>
      </p:pic>
    </p:spTree>
    <p:extLst>
      <p:ext uri="{BB962C8B-B14F-4D97-AF65-F5344CB8AC3E}">
        <p14:creationId xmlns:p14="http://schemas.microsoft.com/office/powerpoint/2010/main" val="366184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normAutofit/>
          </a:bodyPr>
          <a:lstStyle/>
          <a:p>
            <a:r>
              <a:rPr lang="en-US" dirty="0">
                <a:solidFill>
                  <a:schemeClr val="bg1"/>
                </a:solidFill>
              </a:rPr>
              <a:t>Case Study 4</a:t>
            </a:r>
          </a:p>
        </p:txBody>
      </p:sp>
      <p:pic>
        <p:nvPicPr>
          <p:cNvPr id="4" name="Picture 3"/>
          <p:cNvPicPr>
            <a:picLocks noChangeAspect="1"/>
          </p:cNvPicPr>
          <p:nvPr/>
        </p:nvPicPr>
        <p:blipFill>
          <a:blip r:embed="rId3">
            <a:lum bright="20000"/>
          </a:blip>
          <a:stretch>
            <a:fillRect/>
          </a:stretch>
        </p:blipFill>
        <p:spPr>
          <a:xfrm>
            <a:off x="4343400" y="3200400"/>
            <a:ext cx="3350803" cy="2590768"/>
          </a:xfrm>
          <a:prstGeom prst="rect">
            <a:avLst/>
          </a:prstGeom>
        </p:spPr>
      </p:pic>
      <p:sp>
        <p:nvSpPr>
          <p:cNvPr id="3" name="Content Placeholder 2"/>
          <p:cNvSpPr>
            <a:spLocks noGrp="1"/>
          </p:cNvSpPr>
          <p:nvPr>
            <p:ph idx="1"/>
          </p:nvPr>
        </p:nvSpPr>
        <p:spPr>
          <a:xfrm>
            <a:off x="466299" y="1523998"/>
            <a:ext cx="8229600" cy="4525963"/>
          </a:xfrm>
        </p:spPr>
        <p:txBody>
          <a:bodyPr>
            <a:normAutofit/>
          </a:bodyPr>
          <a:lstStyle/>
          <a:p>
            <a:pPr>
              <a:spcBef>
                <a:spcPts val="0"/>
              </a:spcBef>
            </a:pPr>
            <a:r>
              <a:rPr lang="en-US" sz="2400" dirty="0">
                <a:solidFill>
                  <a:srgbClr val="3E2C5E"/>
                </a:solidFill>
              </a:rPr>
              <a:t>3-year-old female felt sick after eating strawberries at a picnic</a:t>
            </a:r>
          </a:p>
          <a:p>
            <a:pPr>
              <a:spcBef>
                <a:spcPts val="0"/>
              </a:spcBef>
            </a:pPr>
            <a:r>
              <a:rPr lang="en-US" sz="2400" dirty="0">
                <a:solidFill>
                  <a:srgbClr val="3E2C5E"/>
                </a:solidFill>
              </a:rPr>
              <a:t>Rash noted around mouth</a:t>
            </a:r>
          </a:p>
          <a:p>
            <a:pPr>
              <a:spcBef>
                <a:spcPts val="0"/>
              </a:spcBef>
              <a:spcAft>
                <a:spcPts val="600"/>
              </a:spcAft>
            </a:pPr>
            <a:r>
              <a:rPr lang="en-US" sz="2400" dirty="0">
                <a:solidFill>
                  <a:srgbClr val="3E2C5E"/>
                </a:solidFill>
              </a:rPr>
              <a:t>Over the next 15 minutes, patient becomes pale and has &lt; LOC; only responds to painful stimuli</a:t>
            </a:r>
          </a:p>
          <a:p>
            <a:pPr marL="0" indent="0">
              <a:spcBef>
                <a:spcPts val="0"/>
              </a:spcBef>
              <a:buNone/>
            </a:pPr>
            <a:endParaRPr lang="en-US" sz="2400" dirty="0">
              <a:solidFill>
                <a:srgbClr val="3E2C5E"/>
              </a:solidFill>
            </a:endParaRPr>
          </a:p>
          <a:p>
            <a:pPr marL="0" indent="0">
              <a:spcBef>
                <a:spcPts val="0"/>
              </a:spcBef>
              <a:buNone/>
            </a:pPr>
            <a:endParaRPr lang="en-US" sz="2400" dirty="0">
              <a:solidFill>
                <a:srgbClr val="3E2C5E"/>
              </a:solidFill>
            </a:endParaRPr>
          </a:p>
        </p:txBody>
      </p:sp>
      <p:sp>
        <p:nvSpPr>
          <p:cNvPr id="5" name="TextBox 4"/>
          <p:cNvSpPr txBox="1"/>
          <p:nvPr/>
        </p:nvSpPr>
        <p:spPr>
          <a:xfrm>
            <a:off x="466299" y="3200400"/>
            <a:ext cx="3724701" cy="2462213"/>
          </a:xfrm>
          <a:prstGeom prst="rect">
            <a:avLst/>
          </a:prstGeom>
          <a:noFill/>
        </p:spPr>
        <p:txBody>
          <a:bodyPr wrap="square" rtlCol="0">
            <a:spAutoFit/>
          </a:bodyPr>
          <a:lstStyle/>
          <a:p>
            <a:r>
              <a:rPr lang="en-US" sz="2200" dirty="0">
                <a:solidFill>
                  <a:srgbClr val="3E2C5E"/>
                </a:solidFill>
                <a:latin typeface="Calibri Light" panose="020F0302020204030204" pitchFamily="34" charset="0"/>
                <a:cs typeface="Calibri Light" panose="020F0302020204030204" pitchFamily="34" charset="0"/>
              </a:rPr>
              <a:t>Vital signs on EMS arrival:</a:t>
            </a:r>
          </a:p>
          <a:p>
            <a:pPr>
              <a:spcBef>
                <a:spcPts val="0"/>
              </a:spcBef>
              <a:buFont typeface="Wingdings" panose="05000000000000000000" pitchFamily="2" charset="2"/>
              <a:buChar char="Ø"/>
            </a:pPr>
            <a:r>
              <a:rPr lang="en-US" sz="2200" dirty="0">
                <a:solidFill>
                  <a:srgbClr val="3E2C5E"/>
                </a:solidFill>
                <a:latin typeface="Calibri Light" panose="020F0302020204030204" pitchFamily="34" charset="0"/>
                <a:cs typeface="Calibri Light" panose="020F0302020204030204" pitchFamily="34" charset="0"/>
              </a:rPr>
              <a:t>HR: 120</a:t>
            </a:r>
          </a:p>
          <a:p>
            <a:pPr>
              <a:spcBef>
                <a:spcPts val="0"/>
              </a:spcBef>
              <a:buFont typeface="Wingdings" panose="05000000000000000000" pitchFamily="2" charset="2"/>
              <a:buChar char="Ø"/>
            </a:pPr>
            <a:r>
              <a:rPr lang="en-US" sz="2200" dirty="0">
                <a:solidFill>
                  <a:srgbClr val="3E2C5E"/>
                </a:solidFill>
                <a:latin typeface="Calibri Light" panose="020F0302020204030204" pitchFamily="34" charset="0"/>
                <a:cs typeface="Calibri Light" panose="020F0302020204030204" pitchFamily="34" charset="0"/>
              </a:rPr>
              <a:t>RR: 10</a:t>
            </a:r>
          </a:p>
          <a:p>
            <a:pPr>
              <a:spcBef>
                <a:spcPts val="0"/>
              </a:spcBef>
              <a:buFont typeface="Wingdings" panose="05000000000000000000" pitchFamily="2" charset="2"/>
              <a:buChar char="Ø"/>
            </a:pPr>
            <a:r>
              <a:rPr lang="en-US" sz="2200" dirty="0">
                <a:solidFill>
                  <a:srgbClr val="3E2C5E"/>
                </a:solidFill>
                <a:latin typeface="Calibri Light" panose="020F0302020204030204" pitchFamily="34" charset="0"/>
                <a:cs typeface="Calibri Light" panose="020F0302020204030204" pitchFamily="34" charset="0"/>
              </a:rPr>
              <a:t>BP: capillary refill &gt;4 sec</a:t>
            </a:r>
          </a:p>
          <a:p>
            <a:pPr>
              <a:spcBef>
                <a:spcPts val="0"/>
              </a:spcBef>
              <a:buFont typeface="Wingdings" panose="05000000000000000000" pitchFamily="2" charset="2"/>
              <a:buChar char="Ø"/>
            </a:pPr>
            <a:r>
              <a:rPr lang="en-US" sz="2200" dirty="0">
                <a:solidFill>
                  <a:srgbClr val="3E2C5E"/>
                </a:solidFill>
                <a:latin typeface="Calibri Light" panose="020F0302020204030204" pitchFamily="34" charset="0"/>
                <a:cs typeface="Calibri Light" panose="020F0302020204030204" pitchFamily="34" charset="0"/>
              </a:rPr>
              <a:t>SPO2: 85% with almost barely audible breath sounds and wheezes noted </a:t>
            </a:r>
          </a:p>
        </p:txBody>
      </p:sp>
    </p:spTree>
    <p:extLst>
      <p:ext uri="{BB962C8B-B14F-4D97-AF65-F5344CB8AC3E}">
        <p14:creationId xmlns:p14="http://schemas.microsoft.com/office/powerpoint/2010/main" val="1460455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Treatment</a:t>
            </a:r>
          </a:p>
        </p:txBody>
      </p:sp>
      <p:sp>
        <p:nvSpPr>
          <p:cNvPr id="3" name="Content Placeholder 2"/>
          <p:cNvSpPr>
            <a:spLocks noGrp="1"/>
          </p:cNvSpPr>
          <p:nvPr>
            <p:ph idx="1"/>
          </p:nvPr>
        </p:nvSpPr>
        <p:spPr>
          <a:xfrm>
            <a:off x="255494" y="1219200"/>
            <a:ext cx="8633012" cy="4525963"/>
          </a:xfrm>
        </p:spPr>
        <p:txBody>
          <a:bodyPr>
            <a:normAutofit fontScale="92500" lnSpcReduction="20000"/>
          </a:bodyPr>
          <a:lstStyle/>
          <a:p>
            <a:r>
              <a:rPr lang="en-US" dirty="0">
                <a:solidFill>
                  <a:srgbClr val="3E2C5E"/>
                </a:solidFill>
              </a:rPr>
              <a:t>Dispatch ALS if not responding </a:t>
            </a:r>
            <a:r>
              <a:rPr lang="en-US" sz="2400" dirty="0">
                <a:solidFill>
                  <a:srgbClr val="C00000"/>
                </a:solidFill>
              </a:rPr>
              <a:t>(Protocol 210)</a:t>
            </a:r>
          </a:p>
          <a:p>
            <a:r>
              <a:rPr lang="en-US" dirty="0">
                <a:solidFill>
                  <a:srgbClr val="3E2C5E"/>
                </a:solidFill>
              </a:rPr>
              <a:t>Perform assessment </a:t>
            </a:r>
            <a:r>
              <a:rPr lang="en-US" sz="2400" dirty="0">
                <a:solidFill>
                  <a:srgbClr val="C00000"/>
                </a:solidFill>
              </a:rPr>
              <a:t>(Protocol 201)</a:t>
            </a:r>
          </a:p>
          <a:p>
            <a:r>
              <a:rPr lang="en-US" dirty="0">
                <a:solidFill>
                  <a:srgbClr val="3E2C5E"/>
                </a:solidFill>
              </a:rPr>
              <a:t>Monitor SPO2 </a:t>
            </a:r>
            <a:r>
              <a:rPr lang="en-US" sz="2400" dirty="0">
                <a:solidFill>
                  <a:srgbClr val="C00000"/>
                </a:solidFill>
              </a:rPr>
              <a:t>(Protocol 226)</a:t>
            </a:r>
          </a:p>
          <a:p>
            <a:r>
              <a:rPr lang="en-US" dirty="0">
                <a:solidFill>
                  <a:srgbClr val="3E2C5E"/>
                </a:solidFill>
              </a:rPr>
              <a:t>Administer oxygen if SPO2 &lt;95% </a:t>
            </a:r>
            <a:r>
              <a:rPr lang="en-US" sz="2400" dirty="0">
                <a:solidFill>
                  <a:srgbClr val="C00000"/>
                </a:solidFill>
              </a:rPr>
              <a:t>(Protocol 202)</a:t>
            </a:r>
          </a:p>
          <a:p>
            <a:pPr>
              <a:spcAft>
                <a:spcPts val="1200"/>
              </a:spcAft>
            </a:pPr>
            <a:r>
              <a:rPr lang="en-US" dirty="0">
                <a:solidFill>
                  <a:srgbClr val="3E2C5E"/>
                </a:solidFill>
              </a:rPr>
              <a:t>If anaphylaxis suspected, administer EPINEPHrine using 1mg/ml concentration </a:t>
            </a:r>
            <a:r>
              <a:rPr lang="en-US" sz="2400" dirty="0">
                <a:solidFill>
                  <a:srgbClr val="C00000"/>
                </a:solidFill>
              </a:rPr>
              <a:t>(Protocol 411)</a:t>
            </a:r>
          </a:p>
          <a:p>
            <a:pPr marL="798513" lvl="1" indent="-341313">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Adult Dose 0.3 mg (0.3ml) IM </a:t>
            </a:r>
          </a:p>
          <a:p>
            <a:pPr marL="798513" lvl="1" indent="-341313">
              <a:spcAft>
                <a:spcPts val="600"/>
              </a:spcAft>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Pediatric Dose 0.15 mg* (0.15ml) IM </a:t>
            </a:r>
          </a:p>
          <a:p>
            <a:pPr marL="457200" lvl="1" indent="0">
              <a:spcAft>
                <a:spcPts val="600"/>
              </a:spcAft>
              <a:buNone/>
            </a:pPr>
            <a:r>
              <a:rPr lang="en-US" sz="2600" i="1" dirty="0">
                <a:solidFill>
                  <a:srgbClr val="3E2C5E"/>
                </a:solidFill>
                <a:latin typeface="Calibri Light" panose="020F0302020204030204" pitchFamily="34" charset="0"/>
                <a:cs typeface="Calibri Light" panose="020F0302020204030204" pitchFamily="34" charset="0"/>
              </a:rPr>
              <a:t>*A pediatric patient is defined as a child &lt; 8 </a:t>
            </a:r>
            <a:r>
              <a:rPr lang="en-US" sz="2600" i="1" dirty="0" err="1">
                <a:solidFill>
                  <a:srgbClr val="3E2C5E"/>
                </a:solidFill>
                <a:latin typeface="Calibri Light" panose="020F0302020204030204" pitchFamily="34" charset="0"/>
                <a:cs typeface="Calibri Light" panose="020F0302020204030204" pitchFamily="34" charset="0"/>
              </a:rPr>
              <a:t>y.o</a:t>
            </a:r>
            <a:r>
              <a:rPr lang="en-US" sz="2600" i="1" dirty="0">
                <a:solidFill>
                  <a:srgbClr val="3E2C5E"/>
                </a:solidFill>
                <a:latin typeface="Calibri Light" panose="020F0302020204030204" pitchFamily="34" charset="0"/>
                <a:cs typeface="Calibri Light" panose="020F0302020204030204" pitchFamily="34" charset="0"/>
              </a:rPr>
              <a:t>. or &lt; 55lbs (25 kg) body weight</a:t>
            </a:r>
          </a:p>
        </p:txBody>
      </p:sp>
    </p:spTree>
    <p:extLst>
      <p:ext uri="{BB962C8B-B14F-4D97-AF65-F5344CB8AC3E}">
        <p14:creationId xmlns:p14="http://schemas.microsoft.com/office/powerpoint/2010/main" val="68523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B53F37-C5C4-1C43-E1DD-196842D3B1E0}"/>
              </a:ext>
            </a:extLst>
          </p:cNvPr>
          <p:cNvPicPr>
            <a:picLocks noChangeAspect="1"/>
          </p:cNvPicPr>
          <p:nvPr/>
        </p:nvPicPr>
        <p:blipFill>
          <a:blip r:embed="rId3"/>
          <a:stretch>
            <a:fillRect/>
          </a:stretch>
        </p:blipFill>
        <p:spPr>
          <a:xfrm>
            <a:off x="1524000" y="1219200"/>
            <a:ext cx="6706536" cy="4153480"/>
          </a:xfrm>
          <a:prstGeom prst="rect">
            <a:avLst/>
          </a:prstGeom>
        </p:spPr>
      </p:pic>
      <p:sp>
        <p:nvSpPr>
          <p:cNvPr id="8" name="Title 1">
            <a:extLst>
              <a:ext uri="{FF2B5EF4-FFF2-40B4-BE49-F238E27FC236}">
                <a16:creationId xmlns:a16="http://schemas.microsoft.com/office/drawing/2014/main" id="{A6D5A9AC-8368-15B6-A4C3-3F7758E8C9F9}"/>
              </a:ext>
            </a:extLst>
          </p:cNvPr>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PA BLS Protocol 411</a:t>
            </a:r>
          </a:p>
        </p:txBody>
      </p:sp>
    </p:spTree>
    <p:extLst>
      <p:ext uri="{BB962C8B-B14F-4D97-AF65-F5344CB8AC3E}">
        <p14:creationId xmlns:p14="http://schemas.microsoft.com/office/powerpoint/2010/main" val="359521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BE63BE-9241-21E5-236B-1344716A8681}"/>
              </a:ext>
            </a:extLst>
          </p:cNvPr>
          <p:cNvSpPr>
            <a:spLocks noGrp="1"/>
          </p:cNvSpPr>
          <p:nvPr>
            <p:ph type="title"/>
          </p:nvPr>
        </p:nvSpPr>
        <p:spPr>
          <a:xfrm>
            <a:off x="434788" y="457200"/>
            <a:ext cx="8229600" cy="792162"/>
          </a:xfrm>
          <a:solidFill>
            <a:srgbClr val="151A6F"/>
          </a:solidFill>
          <a:scene3d>
            <a:camera prst="orthographicFront"/>
            <a:lightRig rig="threePt" dir="t"/>
          </a:scene3d>
          <a:sp3d>
            <a:bevelT/>
          </a:sp3d>
        </p:spPr>
        <p:txBody>
          <a:bodyPr/>
          <a:lstStyle/>
          <a:p>
            <a:r>
              <a:rPr lang="en-US" dirty="0">
                <a:solidFill>
                  <a:schemeClr val="bg1"/>
                </a:solidFill>
              </a:rPr>
              <a:t>PA BLS Protocol 411</a:t>
            </a:r>
          </a:p>
        </p:txBody>
      </p:sp>
      <p:pic>
        <p:nvPicPr>
          <p:cNvPr id="6" name="Picture 5">
            <a:extLst>
              <a:ext uri="{FF2B5EF4-FFF2-40B4-BE49-F238E27FC236}">
                <a16:creationId xmlns:a16="http://schemas.microsoft.com/office/drawing/2014/main" id="{EB9D6C98-F18B-5F22-2708-505824D225C2}"/>
              </a:ext>
            </a:extLst>
          </p:cNvPr>
          <p:cNvPicPr>
            <a:picLocks noChangeAspect="1"/>
          </p:cNvPicPr>
          <p:nvPr/>
        </p:nvPicPr>
        <p:blipFill rotWithShape="1">
          <a:blip r:embed="rId3"/>
          <a:srcRect t="1951"/>
          <a:stretch/>
        </p:blipFill>
        <p:spPr>
          <a:xfrm>
            <a:off x="914400" y="1752600"/>
            <a:ext cx="7054012" cy="3829287"/>
          </a:xfrm>
          <a:prstGeom prst="rect">
            <a:avLst/>
          </a:prstGeom>
        </p:spPr>
      </p:pic>
    </p:spTree>
    <p:extLst>
      <p:ext uri="{BB962C8B-B14F-4D97-AF65-F5344CB8AC3E}">
        <p14:creationId xmlns:p14="http://schemas.microsoft.com/office/powerpoint/2010/main" val="4107837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a:solidFill>
            <a:srgbClr val="151A6F"/>
          </a:solidFill>
          <a:scene3d>
            <a:camera prst="orthographicFront"/>
            <a:lightRig rig="threePt" dir="t"/>
          </a:scene3d>
          <a:sp3d>
            <a:bevelT/>
          </a:sp3d>
        </p:spPr>
        <p:txBody>
          <a:bodyPr/>
          <a:lstStyle/>
          <a:p>
            <a:r>
              <a:rPr lang="en-US" dirty="0">
                <a:solidFill>
                  <a:schemeClr val="bg1"/>
                </a:solidFill>
              </a:rPr>
              <a:t>EPINEPHrine</a:t>
            </a:r>
          </a:p>
        </p:txBody>
      </p:sp>
      <p:sp>
        <p:nvSpPr>
          <p:cNvPr id="3" name="Content Placeholder 2"/>
          <p:cNvSpPr>
            <a:spLocks noGrp="1"/>
          </p:cNvSpPr>
          <p:nvPr>
            <p:ph idx="1"/>
          </p:nvPr>
        </p:nvSpPr>
        <p:spPr/>
        <p:txBody>
          <a:bodyPr/>
          <a:lstStyle/>
          <a:p>
            <a:pPr>
              <a:spcBef>
                <a:spcPts val="0"/>
              </a:spcBef>
            </a:pPr>
            <a:r>
              <a:rPr lang="en-US" dirty="0">
                <a:solidFill>
                  <a:srgbClr val="3E2C5E"/>
                </a:solidFill>
              </a:rPr>
              <a:t>Synthetic version of naturally occurring adrenalin</a:t>
            </a:r>
          </a:p>
          <a:p>
            <a:pPr>
              <a:spcBef>
                <a:spcPts val="0"/>
              </a:spcBef>
            </a:pPr>
            <a:r>
              <a:rPr lang="en-US" dirty="0">
                <a:solidFill>
                  <a:srgbClr val="3E2C5E"/>
                </a:solidFill>
              </a:rPr>
              <a:t>Dilates bronchioles to ease breathing</a:t>
            </a:r>
          </a:p>
          <a:p>
            <a:pPr>
              <a:spcBef>
                <a:spcPts val="0"/>
              </a:spcBef>
            </a:pPr>
            <a:r>
              <a:rPr lang="en-US" dirty="0">
                <a:solidFill>
                  <a:srgbClr val="3E2C5E"/>
                </a:solidFill>
              </a:rPr>
              <a:t>Increases heart rate and strength of contractions</a:t>
            </a:r>
          </a:p>
          <a:p>
            <a:pPr>
              <a:spcBef>
                <a:spcPts val="0"/>
              </a:spcBef>
            </a:pPr>
            <a:r>
              <a:rPr lang="en-US" dirty="0">
                <a:solidFill>
                  <a:srgbClr val="3E2C5E"/>
                </a:solidFill>
              </a:rPr>
              <a:t>Increases blood pressure</a:t>
            </a:r>
          </a:p>
          <a:p>
            <a:pPr marL="0" indent="0">
              <a:buNone/>
            </a:pPr>
            <a:endParaRPr lang="en-US" dirty="0">
              <a:solidFill>
                <a:srgbClr val="3E2C5E"/>
              </a:solidFill>
            </a:endParaRPr>
          </a:p>
        </p:txBody>
      </p:sp>
      <p:sp>
        <p:nvSpPr>
          <p:cNvPr id="4" name="TextBox 3"/>
          <p:cNvSpPr txBox="1"/>
          <p:nvPr/>
        </p:nvSpPr>
        <p:spPr>
          <a:xfrm>
            <a:off x="762000" y="4800600"/>
            <a:ext cx="7696200" cy="923330"/>
          </a:xfrm>
          <a:prstGeom prst="rect">
            <a:avLst/>
          </a:prstGeom>
          <a:noFill/>
        </p:spPr>
        <p:txBody>
          <a:bodyPr wrap="square" rtlCol="0">
            <a:spAutoFit/>
          </a:bodyPr>
          <a:lstStyle/>
          <a:p>
            <a:pPr marL="573088" indent="-573088"/>
            <a:r>
              <a:rPr lang="en-US" b="1" dirty="0">
                <a:solidFill>
                  <a:srgbClr val="263763"/>
                </a:solidFill>
                <a:highlight>
                  <a:srgbClr val="FFFF00"/>
                </a:highlight>
                <a:latin typeface="Calibri Light" panose="020F0302020204030204" pitchFamily="34" charset="0"/>
                <a:cs typeface="Calibri Light" panose="020F0302020204030204" pitchFamily="34" charset="0"/>
              </a:rPr>
              <a:t>Note: Due to the cardiovascular effects of epinephrine, consider medical command consult before administering to a patient with a history of cardiovascular disease or ≥ 55 </a:t>
            </a:r>
            <a:r>
              <a:rPr lang="en-US" b="1" dirty="0" err="1">
                <a:solidFill>
                  <a:srgbClr val="263763"/>
                </a:solidFill>
                <a:highlight>
                  <a:srgbClr val="FFFF00"/>
                </a:highlight>
                <a:latin typeface="Calibri Light" panose="020F0302020204030204" pitchFamily="34" charset="0"/>
                <a:cs typeface="Calibri Light" panose="020F0302020204030204" pitchFamily="34" charset="0"/>
              </a:rPr>
              <a:t>y.o</a:t>
            </a:r>
            <a:r>
              <a:rPr lang="en-US" b="1" dirty="0">
                <a:solidFill>
                  <a:srgbClr val="263763"/>
                </a:solidFill>
                <a:highlight>
                  <a:srgbClr val="FFFF00"/>
                </a:highlight>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93493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EPINEPHrine</a:t>
            </a:r>
          </a:p>
        </p:txBody>
      </p:sp>
      <p:sp>
        <p:nvSpPr>
          <p:cNvPr id="3" name="Content Placeholder 2"/>
          <p:cNvSpPr>
            <a:spLocks noGrp="1"/>
          </p:cNvSpPr>
          <p:nvPr>
            <p:ph idx="1"/>
          </p:nvPr>
        </p:nvSpPr>
        <p:spPr>
          <a:xfrm>
            <a:off x="457200" y="1143000"/>
            <a:ext cx="8229600" cy="4876800"/>
          </a:xfrm>
        </p:spPr>
        <p:txBody>
          <a:bodyPr/>
          <a:lstStyle/>
          <a:p>
            <a:pPr>
              <a:spcBef>
                <a:spcPts val="0"/>
              </a:spcBef>
            </a:pPr>
            <a:r>
              <a:rPr lang="en-US" dirty="0">
                <a:solidFill>
                  <a:srgbClr val="3E2C5E"/>
                </a:solidFill>
              </a:rPr>
              <a:t>Onset of action</a:t>
            </a:r>
          </a:p>
          <a:p>
            <a:pPr marL="798513" lvl="1" indent="-341313">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Typically, 90 seconds in a healthy patient</a:t>
            </a:r>
          </a:p>
          <a:p>
            <a:pPr marL="798513" lvl="1" indent="-341313">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In anaphylaxis, may take 3-5 minutes</a:t>
            </a:r>
          </a:p>
          <a:p>
            <a:pPr marL="798513" lvl="1" indent="-341313">
              <a:spcBef>
                <a:spcPts val="0"/>
              </a:spcBef>
              <a:spcAft>
                <a:spcPts val="1200"/>
              </a:spcAft>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If no change after 5 minutes, contact medical command for possible 2</a:t>
            </a:r>
            <a:r>
              <a:rPr lang="en-US" sz="2400" baseline="30000" dirty="0">
                <a:solidFill>
                  <a:srgbClr val="3E2C5E"/>
                </a:solidFill>
                <a:latin typeface="Calibri Light" panose="020F0302020204030204" pitchFamily="34" charset="0"/>
                <a:cs typeface="Calibri Light" panose="020F0302020204030204" pitchFamily="34" charset="0"/>
              </a:rPr>
              <a:t>nd</a:t>
            </a:r>
            <a:r>
              <a:rPr lang="en-US" sz="2400" dirty="0">
                <a:solidFill>
                  <a:srgbClr val="3E2C5E"/>
                </a:solidFill>
                <a:latin typeface="Calibri Light" panose="020F0302020204030204" pitchFamily="34" charset="0"/>
                <a:cs typeface="Calibri Light" panose="020F0302020204030204" pitchFamily="34" charset="0"/>
              </a:rPr>
              <a:t> dose</a:t>
            </a:r>
          </a:p>
          <a:p>
            <a:pPr marL="0" lvl="1" indent="457200">
              <a:spcBef>
                <a:spcPts val="0"/>
              </a:spcBef>
              <a:buFont typeface="Arial" panose="020B0604020202020204" pitchFamily="34" charset="0"/>
              <a:buChar char="•"/>
            </a:pPr>
            <a:r>
              <a:rPr lang="en-US" sz="3200" dirty="0">
                <a:solidFill>
                  <a:srgbClr val="3E2C5E"/>
                </a:solidFill>
              </a:rPr>
              <a:t>Duration of action</a:t>
            </a:r>
          </a:p>
          <a:p>
            <a:pPr marL="857250" lvl="2" indent="-457200">
              <a:spcBef>
                <a:spcPts val="0"/>
              </a:spcBef>
              <a:spcAft>
                <a:spcPts val="1200"/>
              </a:spcAft>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 Typically, 1-4 hours</a:t>
            </a:r>
          </a:p>
          <a:p>
            <a:pPr marL="457200" lvl="2" indent="-457200">
              <a:spcBef>
                <a:spcPts val="0"/>
              </a:spcBef>
            </a:pPr>
            <a:r>
              <a:rPr lang="en-US" sz="3200" dirty="0">
                <a:solidFill>
                  <a:srgbClr val="3E2C5E"/>
                </a:solidFill>
              </a:rPr>
              <a:t>Possible side effects</a:t>
            </a:r>
          </a:p>
          <a:p>
            <a:pPr marL="914400" lvl="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Palpitations</a:t>
            </a:r>
          </a:p>
          <a:p>
            <a:pPr marL="914400" lvl="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Anxiousness and/or Tremors</a:t>
            </a:r>
          </a:p>
          <a:p>
            <a:pPr marL="914400" lvl="3" indent="-457200">
              <a:spcBef>
                <a:spcPts val="0"/>
              </a:spcBef>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Headache</a:t>
            </a:r>
          </a:p>
          <a:p>
            <a:pPr marL="457200" lvl="3" indent="0">
              <a:spcBef>
                <a:spcPts val="0"/>
              </a:spcBef>
              <a:buNone/>
            </a:pPr>
            <a:endParaRPr lang="en-US" sz="2400" dirty="0">
              <a:solidFill>
                <a:srgbClr val="3E2C5E"/>
              </a:solidFill>
              <a:latin typeface="Calibri Light" panose="020F0302020204030204" pitchFamily="34" charset="0"/>
              <a:cs typeface="Calibri Light" panose="020F0302020204030204" pitchFamily="34" charset="0"/>
            </a:endParaRPr>
          </a:p>
          <a:p>
            <a:pPr marL="457200" lvl="3" indent="0">
              <a:spcBef>
                <a:spcPts val="0"/>
              </a:spcBef>
              <a:buNone/>
            </a:pPr>
            <a:endParaRPr lang="en-US" sz="2400" dirty="0">
              <a:solidFill>
                <a:srgbClr val="3E2C5E"/>
              </a:solidFill>
            </a:endParaRPr>
          </a:p>
        </p:txBody>
      </p:sp>
    </p:spTree>
    <p:extLst>
      <p:ext uri="{BB962C8B-B14F-4D97-AF65-F5344CB8AC3E}">
        <p14:creationId xmlns:p14="http://schemas.microsoft.com/office/powerpoint/2010/main" val="35464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8A8432-CC6B-118B-A65D-502B58773F1F}"/>
              </a:ext>
            </a:extLst>
          </p:cNvPr>
          <p:cNvSpPr>
            <a:spLocks noGrp="1"/>
          </p:cNvSpPr>
          <p:nvPr>
            <p:ph type="title"/>
          </p:nvPr>
        </p:nvSpPr>
        <p:spPr>
          <a:xfrm>
            <a:off x="457200" y="274638"/>
            <a:ext cx="8229600" cy="8683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pic>
        <p:nvPicPr>
          <p:cNvPr id="7" name="Picture 6">
            <a:extLst>
              <a:ext uri="{FF2B5EF4-FFF2-40B4-BE49-F238E27FC236}">
                <a16:creationId xmlns:a16="http://schemas.microsoft.com/office/drawing/2014/main" id="{37B8FA40-DE18-CD56-C61A-A5B32E8BA5A3}"/>
              </a:ext>
            </a:extLst>
          </p:cNvPr>
          <p:cNvPicPr>
            <a:picLocks noChangeAspect="1"/>
          </p:cNvPicPr>
          <p:nvPr/>
        </p:nvPicPr>
        <p:blipFill>
          <a:blip r:embed="rId3"/>
          <a:stretch>
            <a:fillRect/>
          </a:stretch>
        </p:blipFill>
        <p:spPr>
          <a:xfrm>
            <a:off x="2209800" y="1447800"/>
            <a:ext cx="4572000" cy="4572000"/>
          </a:xfrm>
          <a:prstGeom prst="rect">
            <a:avLst/>
          </a:prstGeom>
        </p:spPr>
      </p:pic>
    </p:spTree>
    <p:extLst>
      <p:ext uri="{BB962C8B-B14F-4D97-AF65-F5344CB8AC3E}">
        <p14:creationId xmlns:p14="http://schemas.microsoft.com/office/powerpoint/2010/main" val="8552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800600"/>
          </a:xfrm>
        </p:spPr>
        <p:txBody>
          <a:bodyPr>
            <a:normAutofit fontScale="92500" lnSpcReduction="20000"/>
          </a:bodyPr>
          <a:lstStyle/>
          <a:p>
            <a:pPr marL="0" indent="0">
              <a:buNone/>
            </a:pPr>
            <a:r>
              <a:rPr lang="en-US" sz="2400" b="1" dirty="0">
                <a:solidFill>
                  <a:srgbClr val="141D78"/>
                </a:solidFill>
                <a:latin typeface="Cambria" panose="02040503050406030204" pitchFamily="18" charset="0"/>
              </a:rPr>
              <a:t>The Pennsylvania Emergency Health Services Council serves as the advisory board to the Pennsylvania Department of Health on all matters related to emergency medical services.</a:t>
            </a:r>
          </a:p>
          <a:p>
            <a:pPr marL="0" indent="0">
              <a:buNone/>
            </a:pPr>
            <a:endParaRPr lang="en-US" sz="2400" b="1" dirty="0">
              <a:solidFill>
                <a:srgbClr val="141D78"/>
              </a:solidFill>
              <a:latin typeface="Cambria" panose="02040503050406030204" pitchFamily="18" charset="0"/>
            </a:endParaRPr>
          </a:p>
          <a:p>
            <a:pPr marL="0" indent="0">
              <a:buNone/>
            </a:pPr>
            <a:r>
              <a:rPr lang="en-US" sz="2400" b="1" dirty="0">
                <a:solidFill>
                  <a:srgbClr val="141D78"/>
                </a:solidFill>
                <a:latin typeface="Cambria" panose="02040503050406030204" pitchFamily="18" charset="0"/>
              </a:rPr>
              <a:t>The administration of EPINEPHrine using an alternative device to the traditional auto-injector is an initiative by the Council’s statewide medical advisory committee, which is comprised primarily of the regional medical director and approved by the board of directors. </a:t>
            </a:r>
          </a:p>
          <a:p>
            <a:pPr marL="0" indent="0">
              <a:buNone/>
            </a:pPr>
            <a:endParaRPr lang="en-US" sz="2400" b="1" dirty="0">
              <a:solidFill>
                <a:srgbClr val="141D78"/>
              </a:solidFill>
              <a:latin typeface="Cambria" panose="02040503050406030204" pitchFamily="18" charset="0"/>
            </a:endParaRPr>
          </a:p>
          <a:p>
            <a:pPr marL="0" indent="0">
              <a:buNone/>
            </a:pPr>
            <a:r>
              <a:rPr lang="en-US" sz="2400" b="1" dirty="0">
                <a:solidFill>
                  <a:srgbClr val="141D78"/>
                </a:solidFill>
                <a:latin typeface="Cambria" panose="02040503050406030204" pitchFamily="18" charset="0"/>
              </a:rPr>
              <a:t>The education program that follows was designed with the input and review of the statewide medical advisory committee and other stakeholders. It is the first of a two-part education process, which will conclude with a practical skills lab conducted by the agency medical director.</a:t>
            </a:r>
          </a:p>
        </p:txBody>
      </p:sp>
    </p:spTree>
    <p:extLst>
      <p:ext uri="{BB962C8B-B14F-4D97-AF65-F5344CB8AC3E}">
        <p14:creationId xmlns:p14="http://schemas.microsoft.com/office/powerpoint/2010/main" val="3265551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21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pic>
        <p:nvPicPr>
          <p:cNvPr id="6" name="Picture 5"/>
          <p:cNvPicPr>
            <a:picLocks noChangeAspect="1"/>
          </p:cNvPicPr>
          <p:nvPr/>
        </p:nvPicPr>
        <p:blipFill>
          <a:blip r:embed="rId3"/>
          <a:stretch>
            <a:fillRect/>
          </a:stretch>
        </p:blipFill>
        <p:spPr>
          <a:xfrm>
            <a:off x="1447800" y="3431709"/>
            <a:ext cx="2743200" cy="2057400"/>
          </a:xfrm>
          <a:prstGeom prst="rect">
            <a:avLst/>
          </a:prstGeom>
        </p:spPr>
      </p:pic>
      <p:sp>
        <p:nvSpPr>
          <p:cNvPr id="7" name="Content Placeholder 6"/>
          <p:cNvSpPr>
            <a:spLocks noGrp="1"/>
          </p:cNvSpPr>
          <p:nvPr>
            <p:ph idx="1"/>
          </p:nvPr>
        </p:nvSpPr>
        <p:spPr>
          <a:xfrm>
            <a:off x="685800" y="1327487"/>
            <a:ext cx="8229600" cy="1981200"/>
          </a:xfrm>
        </p:spPr>
        <p:txBody>
          <a:bodyPr>
            <a:normAutofit fontScale="92500" lnSpcReduction="20000"/>
          </a:bodyPr>
          <a:lstStyle/>
          <a:p>
            <a:pPr marL="0" indent="0">
              <a:buNone/>
            </a:pPr>
            <a:r>
              <a:rPr lang="en-US" b="1" cap="small" dirty="0">
                <a:solidFill>
                  <a:srgbClr val="C00000"/>
                </a:solidFill>
              </a:rPr>
              <a:t>1. Verify Medication</a:t>
            </a:r>
          </a:p>
          <a:p>
            <a:pPr marL="741363" indent="-457200">
              <a:buFont typeface="Wingdings" panose="05000000000000000000" pitchFamily="2" charset="2"/>
              <a:buChar char="ü"/>
            </a:pPr>
            <a:r>
              <a:rPr lang="en-US" dirty="0">
                <a:solidFill>
                  <a:srgbClr val="3E2C5E"/>
                </a:solidFill>
                <a:cs typeface="Calibri Light" panose="020F0302020204030204" pitchFamily="34" charset="0"/>
              </a:rPr>
              <a:t>EPINEPHrine 1mg in 1 ml container</a:t>
            </a:r>
          </a:p>
          <a:p>
            <a:pPr marL="741363" indent="-457200">
              <a:buFont typeface="Wingdings" panose="05000000000000000000" pitchFamily="2" charset="2"/>
              <a:buChar char="ü"/>
            </a:pPr>
            <a:r>
              <a:rPr lang="en-US" dirty="0">
                <a:solidFill>
                  <a:srgbClr val="3E2C5E"/>
                </a:solidFill>
                <a:cs typeface="Calibri Light" panose="020F0302020204030204" pitchFamily="34" charset="0"/>
              </a:rPr>
              <a:t>Expiration Date</a:t>
            </a:r>
          </a:p>
          <a:p>
            <a:pPr marL="741363" indent="-457200">
              <a:buFont typeface="Wingdings" panose="05000000000000000000" pitchFamily="2" charset="2"/>
              <a:buChar char="ü"/>
            </a:pPr>
            <a:r>
              <a:rPr lang="en-US" dirty="0">
                <a:solidFill>
                  <a:srgbClr val="3E2C5E"/>
                </a:solidFill>
                <a:cs typeface="Calibri Light" panose="020F0302020204030204" pitchFamily="34" charset="0"/>
              </a:rPr>
              <a:t>Contents of vial should be clear</a:t>
            </a:r>
          </a:p>
        </p:txBody>
      </p:sp>
      <p:sp>
        <p:nvSpPr>
          <p:cNvPr id="8" name="Oval 7"/>
          <p:cNvSpPr/>
          <p:nvPr/>
        </p:nvSpPr>
        <p:spPr>
          <a:xfrm>
            <a:off x="2286000" y="4343866"/>
            <a:ext cx="1066800" cy="9669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srcRect t="6002" r="53030" b="5862"/>
          <a:stretch/>
        </p:blipFill>
        <p:spPr>
          <a:xfrm rot="5400000">
            <a:off x="5543346" y="2742490"/>
            <a:ext cx="1447800" cy="3238092"/>
          </a:xfrm>
          <a:prstGeom prst="rect">
            <a:avLst/>
          </a:prstGeom>
        </p:spPr>
      </p:pic>
    </p:spTree>
    <p:extLst>
      <p:ext uri="{BB962C8B-B14F-4D97-AF65-F5344CB8AC3E}">
        <p14:creationId xmlns:p14="http://schemas.microsoft.com/office/powerpoint/2010/main" val="160886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888288A-DC72-3515-070E-2CF85C6646CB}"/>
              </a:ext>
            </a:extLst>
          </p:cNvPr>
          <p:cNvSpPr>
            <a:spLocks noGrp="1"/>
          </p:cNvSpPr>
          <p:nvPr>
            <p:ph type="title"/>
          </p:nvPr>
        </p:nvSpPr>
        <p:spPr>
          <a:xfrm>
            <a:off x="533400" y="381000"/>
            <a:ext cx="8229600" cy="7921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pic>
        <p:nvPicPr>
          <p:cNvPr id="4" name="Picture 3">
            <a:extLst>
              <a:ext uri="{FF2B5EF4-FFF2-40B4-BE49-F238E27FC236}">
                <a16:creationId xmlns:a16="http://schemas.microsoft.com/office/drawing/2014/main" id="{1FB1A960-A6DE-5F0D-1CC4-657344319598}"/>
              </a:ext>
            </a:extLst>
          </p:cNvPr>
          <p:cNvPicPr>
            <a:picLocks noChangeAspect="1"/>
          </p:cNvPicPr>
          <p:nvPr/>
        </p:nvPicPr>
        <p:blipFill rotWithShape="1">
          <a:blip r:embed="rId3"/>
          <a:srcRect t="22222" b="21111"/>
          <a:stretch/>
        </p:blipFill>
        <p:spPr>
          <a:xfrm>
            <a:off x="5043299" y="3390608"/>
            <a:ext cx="3603160" cy="2041791"/>
          </a:xfrm>
          <a:prstGeom prst="rect">
            <a:avLst/>
          </a:prstGeom>
        </p:spPr>
      </p:pic>
      <p:pic>
        <p:nvPicPr>
          <p:cNvPr id="5" name="Picture 4">
            <a:extLst>
              <a:ext uri="{FF2B5EF4-FFF2-40B4-BE49-F238E27FC236}">
                <a16:creationId xmlns:a16="http://schemas.microsoft.com/office/drawing/2014/main" id="{0222F53F-96C5-5CF4-7162-34DAE2644997}"/>
              </a:ext>
            </a:extLst>
          </p:cNvPr>
          <p:cNvPicPr>
            <a:picLocks noChangeAspect="1"/>
          </p:cNvPicPr>
          <p:nvPr/>
        </p:nvPicPr>
        <p:blipFill rotWithShape="1">
          <a:blip r:embed="rId4"/>
          <a:srcRect t="11917" b="8026"/>
          <a:stretch/>
        </p:blipFill>
        <p:spPr>
          <a:xfrm rot="5400000">
            <a:off x="389256" y="3471398"/>
            <a:ext cx="3603160" cy="1924007"/>
          </a:xfrm>
          <a:prstGeom prst="rect">
            <a:avLst/>
          </a:prstGeom>
        </p:spPr>
      </p:pic>
      <p:sp>
        <p:nvSpPr>
          <p:cNvPr id="6" name="TextBox 5">
            <a:extLst>
              <a:ext uri="{FF2B5EF4-FFF2-40B4-BE49-F238E27FC236}">
                <a16:creationId xmlns:a16="http://schemas.microsoft.com/office/drawing/2014/main" id="{E07914E8-00ED-9E6F-7311-0E1889AF5425}"/>
              </a:ext>
            </a:extLst>
          </p:cNvPr>
          <p:cNvSpPr txBox="1"/>
          <p:nvPr/>
        </p:nvSpPr>
        <p:spPr>
          <a:xfrm>
            <a:off x="304800" y="1425601"/>
            <a:ext cx="4343400" cy="1323439"/>
          </a:xfrm>
          <a:prstGeom prst="rect">
            <a:avLst/>
          </a:prstGeom>
          <a:noFill/>
        </p:spPr>
        <p:txBody>
          <a:bodyPr wrap="square" rtlCol="0">
            <a:spAutoFit/>
          </a:bodyPr>
          <a:lstStyle/>
          <a:p>
            <a:r>
              <a:rPr lang="en-US" sz="2000" dirty="0"/>
              <a:t>A dose-limiting syringe that is specifically marked for adult or peds epinephrine is </a:t>
            </a:r>
            <a:r>
              <a:rPr lang="en-US" sz="2000" dirty="0">
                <a:solidFill>
                  <a:srgbClr val="FF0000"/>
                </a:solidFill>
              </a:rPr>
              <a:t>required</a:t>
            </a:r>
            <a:r>
              <a:rPr lang="en-US" sz="2000" dirty="0"/>
              <a:t> for this method of administration.</a:t>
            </a:r>
          </a:p>
        </p:txBody>
      </p:sp>
      <p:sp>
        <p:nvSpPr>
          <p:cNvPr id="7" name="TextBox 6">
            <a:extLst>
              <a:ext uri="{FF2B5EF4-FFF2-40B4-BE49-F238E27FC236}">
                <a16:creationId xmlns:a16="http://schemas.microsoft.com/office/drawing/2014/main" id="{01762BCC-A31A-6F8D-40C9-F525F8BF0F22}"/>
              </a:ext>
            </a:extLst>
          </p:cNvPr>
          <p:cNvSpPr txBox="1"/>
          <p:nvPr/>
        </p:nvSpPr>
        <p:spPr>
          <a:xfrm>
            <a:off x="4901779" y="1425601"/>
            <a:ext cx="3886200" cy="1323439"/>
          </a:xfrm>
          <a:prstGeom prst="rect">
            <a:avLst/>
          </a:prstGeom>
          <a:noFill/>
        </p:spPr>
        <p:txBody>
          <a:bodyPr wrap="square" rtlCol="0">
            <a:spAutoFit/>
          </a:bodyPr>
          <a:lstStyle/>
          <a:p>
            <a:r>
              <a:rPr lang="en-US" sz="2000" dirty="0"/>
              <a:t>Pre-packaged kits are also available which contain the medication, special syringe and other ancillary supplies. </a:t>
            </a:r>
          </a:p>
        </p:txBody>
      </p:sp>
      <p:cxnSp>
        <p:nvCxnSpPr>
          <p:cNvPr id="8" name="Straight Arrow Connector 7">
            <a:extLst>
              <a:ext uri="{FF2B5EF4-FFF2-40B4-BE49-F238E27FC236}">
                <a16:creationId xmlns:a16="http://schemas.microsoft.com/office/drawing/2014/main" id="{105B3F3A-F07A-B2CD-0222-D0215FE75E4C}"/>
              </a:ext>
            </a:extLst>
          </p:cNvPr>
          <p:cNvCxnSpPr>
            <a:cxnSpLocks/>
          </p:cNvCxnSpPr>
          <p:nvPr/>
        </p:nvCxnSpPr>
        <p:spPr>
          <a:xfrm flipH="1">
            <a:off x="2946652" y="3733800"/>
            <a:ext cx="704893"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2CBC3991-2A1D-DD58-B555-049F4F6466A9}"/>
              </a:ext>
            </a:extLst>
          </p:cNvPr>
          <p:cNvCxnSpPr>
            <a:cxnSpLocks/>
          </p:cNvCxnSpPr>
          <p:nvPr/>
        </p:nvCxnSpPr>
        <p:spPr>
          <a:xfrm>
            <a:off x="1947257" y="3429000"/>
            <a:ext cx="723900"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36CC802A-AE29-08F4-9B35-4A99D529BBEA}"/>
              </a:ext>
            </a:extLst>
          </p:cNvPr>
          <p:cNvCxnSpPr/>
          <p:nvPr/>
        </p:nvCxnSpPr>
        <p:spPr>
          <a:xfrm>
            <a:off x="4572000" y="1524000"/>
            <a:ext cx="0" cy="4593761"/>
          </a:xfrm>
          <a:prstGeom prst="line">
            <a:avLst/>
          </a:prstGeom>
          <a:ln w="381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0F1A42E-7873-CC37-A897-DAEBE6AAEDB5}"/>
              </a:ext>
            </a:extLst>
          </p:cNvPr>
          <p:cNvSpPr txBox="1"/>
          <p:nvPr/>
        </p:nvSpPr>
        <p:spPr>
          <a:xfrm>
            <a:off x="1974151" y="3163489"/>
            <a:ext cx="609600" cy="338554"/>
          </a:xfrm>
          <a:prstGeom prst="rect">
            <a:avLst/>
          </a:prstGeom>
          <a:noFill/>
        </p:spPr>
        <p:txBody>
          <a:bodyPr wrap="square" rtlCol="0">
            <a:spAutoFit/>
          </a:bodyPr>
          <a:lstStyle/>
          <a:p>
            <a:r>
              <a:rPr lang="en-US" sz="1600" dirty="0">
                <a:solidFill>
                  <a:srgbClr val="FF0000"/>
                </a:solidFill>
              </a:rPr>
              <a:t>Peds</a:t>
            </a:r>
          </a:p>
        </p:txBody>
      </p:sp>
      <p:sp>
        <p:nvSpPr>
          <p:cNvPr id="16" name="TextBox 15">
            <a:extLst>
              <a:ext uri="{FF2B5EF4-FFF2-40B4-BE49-F238E27FC236}">
                <a16:creationId xmlns:a16="http://schemas.microsoft.com/office/drawing/2014/main" id="{A4270710-3E11-6308-C7E5-9C1B2F8721B4}"/>
              </a:ext>
            </a:extLst>
          </p:cNvPr>
          <p:cNvSpPr txBox="1"/>
          <p:nvPr/>
        </p:nvSpPr>
        <p:spPr>
          <a:xfrm>
            <a:off x="3001347" y="3468009"/>
            <a:ext cx="723899" cy="338554"/>
          </a:xfrm>
          <a:prstGeom prst="rect">
            <a:avLst/>
          </a:prstGeom>
          <a:noFill/>
        </p:spPr>
        <p:txBody>
          <a:bodyPr wrap="square" rtlCol="0">
            <a:spAutoFit/>
          </a:bodyPr>
          <a:lstStyle/>
          <a:p>
            <a:r>
              <a:rPr lang="en-US" sz="1600" dirty="0">
                <a:solidFill>
                  <a:srgbClr val="FF0000"/>
                </a:solidFill>
              </a:rPr>
              <a:t>Adult</a:t>
            </a:r>
          </a:p>
        </p:txBody>
      </p:sp>
    </p:spTree>
    <p:extLst>
      <p:ext uri="{BB962C8B-B14F-4D97-AF65-F5344CB8AC3E}">
        <p14:creationId xmlns:p14="http://schemas.microsoft.com/office/powerpoint/2010/main" val="332579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sp>
        <p:nvSpPr>
          <p:cNvPr id="3" name="Content Placeholder 2"/>
          <p:cNvSpPr>
            <a:spLocks noGrp="1"/>
          </p:cNvSpPr>
          <p:nvPr>
            <p:ph idx="1"/>
          </p:nvPr>
        </p:nvSpPr>
        <p:spPr>
          <a:xfrm>
            <a:off x="474330" y="1295062"/>
            <a:ext cx="8229600" cy="685800"/>
          </a:xfrm>
        </p:spPr>
        <p:txBody>
          <a:bodyPr/>
          <a:lstStyle/>
          <a:p>
            <a:pPr marL="0" indent="0">
              <a:buNone/>
            </a:pPr>
            <a:r>
              <a:rPr lang="en-US" b="1" cap="small" dirty="0">
                <a:solidFill>
                  <a:srgbClr val="C00000"/>
                </a:solidFill>
              </a:rPr>
              <a:t>2. Draw up epinephrine with a 1ml syringe</a:t>
            </a:r>
          </a:p>
        </p:txBody>
      </p:sp>
      <p:sp>
        <p:nvSpPr>
          <p:cNvPr id="4" name="TextBox 3"/>
          <p:cNvSpPr txBox="1"/>
          <p:nvPr/>
        </p:nvSpPr>
        <p:spPr>
          <a:xfrm>
            <a:off x="685800" y="1828800"/>
            <a:ext cx="5791200" cy="4960332"/>
          </a:xfrm>
          <a:prstGeom prst="rect">
            <a:avLst/>
          </a:prstGeom>
          <a:noFill/>
        </p:spPr>
        <p:txBody>
          <a:bodyPr wrap="square" rtlCol="0">
            <a:spAutoFit/>
          </a:bodyPr>
          <a:lstStyle/>
          <a:p>
            <a:pPr marL="342900" indent="-342900">
              <a:lnSpc>
                <a:spcPts val="2600"/>
              </a:lnSpc>
              <a:spcAft>
                <a:spcPts val="600"/>
              </a:spcAft>
              <a:buFont typeface="Wingdings" panose="05000000000000000000" pitchFamily="2" charset="2"/>
              <a:buChar char="ü"/>
            </a:pPr>
            <a:r>
              <a:rPr lang="en-US" sz="2400" dirty="0">
                <a:solidFill>
                  <a:srgbClr val="3E2C5E"/>
                </a:solidFill>
              </a:rPr>
              <a:t>Remove protective cap from the vial, clean rubber stopper with alcohol pad</a:t>
            </a:r>
          </a:p>
          <a:p>
            <a:pPr marL="342900" indent="-342900">
              <a:lnSpc>
                <a:spcPts val="2600"/>
              </a:lnSpc>
              <a:spcAft>
                <a:spcPts val="600"/>
              </a:spcAft>
              <a:buFont typeface="Wingdings" panose="05000000000000000000" pitchFamily="2" charset="2"/>
              <a:buChar char="ü"/>
            </a:pPr>
            <a:r>
              <a:rPr lang="en-US" sz="2400" dirty="0">
                <a:solidFill>
                  <a:srgbClr val="3E2C5E"/>
                </a:solidFill>
              </a:rPr>
              <a:t>Place vial on flat surface</a:t>
            </a:r>
          </a:p>
          <a:p>
            <a:pPr marL="342900" indent="-342900">
              <a:lnSpc>
                <a:spcPts val="2600"/>
              </a:lnSpc>
              <a:spcAft>
                <a:spcPts val="600"/>
              </a:spcAft>
              <a:buFont typeface="Wingdings" panose="05000000000000000000" pitchFamily="2" charset="2"/>
              <a:buChar char="ü"/>
            </a:pPr>
            <a:r>
              <a:rPr lang="en-US" sz="2400" dirty="0">
                <a:solidFill>
                  <a:srgbClr val="3E2C5E"/>
                </a:solidFill>
              </a:rPr>
              <a:t>Instill air in the vial equal to amount of fluid to be removed</a:t>
            </a:r>
          </a:p>
          <a:p>
            <a:pPr marL="342900" indent="-342900">
              <a:lnSpc>
                <a:spcPts val="2600"/>
              </a:lnSpc>
              <a:spcAft>
                <a:spcPts val="600"/>
              </a:spcAft>
              <a:buFont typeface="Wingdings" panose="05000000000000000000" pitchFamily="2" charset="2"/>
              <a:buChar char="ü"/>
            </a:pPr>
            <a:r>
              <a:rPr lang="en-US" sz="2400" dirty="0">
                <a:solidFill>
                  <a:srgbClr val="3E2C5E"/>
                </a:solidFill>
              </a:rPr>
              <a:t>With the needle still in vial, invert both syringe and vial together</a:t>
            </a:r>
          </a:p>
          <a:p>
            <a:pPr marL="342900" indent="-342900">
              <a:lnSpc>
                <a:spcPts val="2600"/>
              </a:lnSpc>
              <a:spcAft>
                <a:spcPts val="600"/>
              </a:spcAft>
              <a:buFont typeface="Wingdings" panose="05000000000000000000" pitchFamily="2" charset="2"/>
              <a:buChar char="ü"/>
            </a:pPr>
            <a:r>
              <a:rPr lang="en-US" sz="2400" dirty="0">
                <a:solidFill>
                  <a:srgbClr val="3E2C5E"/>
                </a:solidFill>
              </a:rPr>
              <a:t>Withdraw desired amount of medication</a:t>
            </a:r>
          </a:p>
          <a:p>
            <a:pPr marL="342900" indent="-342900">
              <a:lnSpc>
                <a:spcPts val="2600"/>
              </a:lnSpc>
              <a:spcAft>
                <a:spcPts val="600"/>
              </a:spcAft>
              <a:buFont typeface="Wingdings" panose="05000000000000000000" pitchFamily="2" charset="2"/>
              <a:buChar char="ü"/>
            </a:pPr>
            <a:r>
              <a:rPr lang="en-US" sz="2400" dirty="0">
                <a:solidFill>
                  <a:srgbClr val="3E2C5E"/>
                </a:solidFill>
              </a:rPr>
              <a:t>Expel any bubble and excess liquid</a:t>
            </a:r>
          </a:p>
          <a:p>
            <a:pPr marL="342900" indent="-342900">
              <a:lnSpc>
                <a:spcPts val="2600"/>
              </a:lnSpc>
              <a:buFont typeface="Wingdings" panose="05000000000000000000" pitchFamily="2" charset="2"/>
              <a:buChar char="ü"/>
            </a:pPr>
            <a:r>
              <a:rPr lang="en-US" sz="2400" dirty="0">
                <a:solidFill>
                  <a:srgbClr val="3E2C5E"/>
                </a:solidFill>
              </a:rPr>
              <a:t>To ensure penetration of the muscle, use a </a:t>
            </a:r>
            <a:r>
              <a:rPr lang="en-US" sz="2400" dirty="0" err="1">
                <a:solidFill>
                  <a:srgbClr val="3E2C5E"/>
                </a:solidFill>
              </a:rPr>
              <a:t>a</a:t>
            </a:r>
            <a:r>
              <a:rPr lang="en-US" sz="2400" dirty="0">
                <a:solidFill>
                  <a:srgbClr val="3E2C5E"/>
                </a:solidFill>
              </a:rPr>
              <a:t> needle that is </a:t>
            </a:r>
            <a:r>
              <a:rPr lang="en-US" sz="2400" u="sng" dirty="0">
                <a:solidFill>
                  <a:srgbClr val="3E2C5E"/>
                </a:solidFill>
              </a:rPr>
              <a:t>1-1 ½ inches in length</a:t>
            </a:r>
          </a:p>
          <a:p>
            <a:pPr marL="342900" indent="-342900">
              <a:buFont typeface="Wingdings" panose="05000000000000000000" pitchFamily="2" charset="2"/>
              <a:buChar char="Ø"/>
            </a:pPr>
            <a:endParaRPr lang="en-US" sz="2400" dirty="0">
              <a:solidFill>
                <a:srgbClr val="3E2C5E"/>
              </a:solidFill>
            </a:endParaRPr>
          </a:p>
          <a:p>
            <a:pPr marL="342900" indent="-342900">
              <a:buFont typeface="Wingdings" panose="05000000000000000000" pitchFamily="2" charset="2"/>
              <a:buChar char="Ø"/>
            </a:pPr>
            <a:endParaRPr lang="en-US" sz="2400" dirty="0">
              <a:solidFill>
                <a:srgbClr val="3E2C5E"/>
              </a:solidFill>
            </a:endParaRPr>
          </a:p>
        </p:txBody>
      </p:sp>
      <p:pic>
        <p:nvPicPr>
          <p:cNvPr id="5" name="Picture 4"/>
          <p:cNvPicPr>
            <a:picLocks noChangeAspect="1"/>
          </p:cNvPicPr>
          <p:nvPr/>
        </p:nvPicPr>
        <p:blipFill>
          <a:blip r:embed="rId3"/>
          <a:stretch>
            <a:fillRect/>
          </a:stretch>
        </p:blipFill>
        <p:spPr>
          <a:xfrm>
            <a:off x="6248400" y="3810000"/>
            <a:ext cx="2269048" cy="1824343"/>
          </a:xfrm>
          <a:prstGeom prst="rect">
            <a:avLst/>
          </a:prstGeom>
        </p:spPr>
      </p:pic>
      <p:pic>
        <p:nvPicPr>
          <p:cNvPr id="6" name="Picture 5"/>
          <p:cNvPicPr>
            <a:picLocks noChangeAspect="1"/>
          </p:cNvPicPr>
          <p:nvPr/>
        </p:nvPicPr>
        <p:blipFill>
          <a:blip r:embed="rId4"/>
          <a:stretch>
            <a:fillRect/>
          </a:stretch>
        </p:blipFill>
        <p:spPr>
          <a:xfrm>
            <a:off x="6582178" y="2026563"/>
            <a:ext cx="2139681" cy="1555231"/>
          </a:xfrm>
          <a:prstGeom prst="rect">
            <a:avLst/>
          </a:prstGeom>
        </p:spPr>
      </p:pic>
    </p:spTree>
    <p:extLst>
      <p:ext uri="{BB962C8B-B14F-4D97-AF65-F5344CB8AC3E}">
        <p14:creationId xmlns:p14="http://schemas.microsoft.com/office/powerpoint/2010/main" val="2336024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88"/>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sp>
        <p:nvSpPr>
          <p:cNvPr id="3" name="Content Placeholder 2"/>
          <p:cNvSpPr>
            <a:spLocks noGrp="1"/>
          </p:cNvSpPr>
          <p:nvPr>
            <p:ph idx="1"/>
          </p:nvPr>
        </p:nvSpPr>
        <p:spPr>
          <a:xfrm>
            <a:off x="457200" y="1600201"/>
            <a:ext cx="8229600" cy="609600"/>
          </a:xfrm>
        </p:spPr>
        <p:txBody>
          <a:bodyPr/>
          <a:lstStyle/>
          <a:p>
            <a:pPr marL="0" indent="0">
              <a:buNone/>
            </a:pPr>
            <a:r>
              <a:rPr lang="en-US" b="1" dirty="0">
                <a:solidFill>
                  <a:srgbClr val="C00000"/>
                </a:solidFill>
              </a:rPr>
              <a:t>3</a:t>
            </a:r>
            <a:r>
              <a:rPr lang="en-US" b="1" cap="small" dirty="0">
                <a:solidFill>
                  <a:srgbClr val="C00000"/>
                </a:solidFill>
              </a:rPr>
              <a:t>. Verify dosage</a:t>
            </a:r>
          </a:p>
        </p:txBody>
      </p:sp>
      <p:sp>
        <p:nvSpPr>
          <p:cNvPr id="4" name="TextBox 3"/>
          <p:cNvSpPr txBox="1"/>
          <p:nvPr/>
        </p:nvSpPr>
        <p:spPr>
          <a:xfrm>
            <a:off x="914400" y="2209801"/>
            <a:ext cx="2590800" cy="954107"/>
          </a:xfrm>
          <a:prstGeom prst="rect">
            <a:avLst/>
          </a:prstGeom>
          <a:noFill/>
        </p:spPr>
        <p:txBody>
          <a:bodyPr wrap="square" rtlCol="0">
            <a:spAutoFit/>
          </a:bodyPr>
          <a:lstStyle/>
          <a:p>
            <a:pPr algn="ctr"/>
            <a:r>
              <a:rPr lang="en-US" sz="2800" dirty="0">
                <a:solidFill>
                  <a:srgbClr val="151A6F"/>
                </a:solidFill>
              </a:rPr>
              <a:t>ADULT:</a:t>
            </a:r>
          </a:p>
          <a:p>
            <a:pPr algn="ctr"/>
            <a:r>
              <a:rPr lang="en-US" sz="2800" dirty="0">
                <a:solidFill>
                  <a:srgbClr val="151A6F"/>
                </a:solidFill>
              </a:rPr>
              <a:t>0.3 mg (0.3ml)</a:t>
            </a:r>
          </a:p>
        </p:txBody>
      </p:sp>
      <p:sp>
        <p:nvSpPr>
          <p:cNvPr id="5" name="TextBox 4"/>
          <p:cNvSpPr txBox="1"/>
          <p:nvPr/>
        </p:nvSpPr>
        <p:spPr>
          <a:xfrm>
            <a:off x="4572000" y="2209801"/>
            <a:ext cx="2667000" cy="954107"/>
          </a:xfrm>
          <a:prstGeom prst="rect">
            <a:avLst/>
          </a:prstGeom>
          <a:noFill/>
        </p:spPr>
        <p:txBody>
          <a:bodyPr wrap="square" rtlCol="0">
            <a:spAutoFit/>
          </a:bodyPr>
          <a:lstStyle/>
          <a:p>
            <a:pPr algn="ctr"/>
            <a:r>
              <a:rPr lang="en-US" sz="2800" dirty="0">
                <a:solidFill>
                  <a:srgbClr val="151A6F"/>
                </a:solidFill>
              </a:rPr>
              <a:t>PEDIATRIC:</a:t>
            </a:r>
          </a:p>
          <a:p>
            <a:pPr algn="ctr"/>
            <a:r>
              <a:rPr lang="en-US" sz="2800" dirty="0">
                <a:solidFill>
                  <a:srgbClr val="151A6F"/>
                </a:solidFill>
              </a:rPr>
              <a:t>0.15 mg (0.15ml)</a:t>
            </a:r>
          </a:p>
        </p:txBody>
      </p:sp>
      <p:cxnSp>
        <p:nvCxnSpPr>
          <p:cNvPr id="9" name="Straight Arrow Connector 8"/>
          <p:cNvCxnSpPr/>
          <p:nvPr/>
        </p:nvCxnSpPr>
        <p:spPr>
          <a:xfrm flipH="1">
            <a:off x="2133600" y="5220103"/>
            <a:ext cx="685800"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p:cNvSpPr txBox="1"/>
          <p:nvPr/>
        </p:nvSpPr>
        <p:spPr>
          <a:xfrm>
            <a:off x="2819400" y="5029200"/>
            <a:ext cx="766512" cy="369332"/>
          </a:xfrm>
          <a:prstGeom prst="rect">
            <a:avLst/>
          </a:prstGeom>
          <a:noFill/>
          <a:ln>
            <a:noFill/>
          </a:ln>
        </p:spPr>
        <p:txBody>
          <a:bodyPr wrap="square" rtlCol="0">
            <a:spAutoFit/>
          </a:bodyPr>
          <a:lstStyle/>
          <a:p>
            <a:r>
              <a:rPr lang="en-US" b="1" dirty="0">
                <a:solidFill>
                  <a:srgbClr val="C00000"/>
                </a:solidFill>
              </a:rPr>
              <a:t>0.3ml</a:t>
            </a:r>
          </a:p>
        </p:txBody>
      </p:sp>
      <p:sp>
        <p:nvSpPr>
          <p:cNvPr id="17" name="TextBox 16"/>
          <p:cNvSpPr txBox="1"/>
          <p:nvPr/>
        </p:nvSpPr>
        <p:spPr>
          <a:xfrm>
            <a:off x="6756216" y="4173191"/>
            <a:ext cx="1930584" cy="1107996"/>
          </a:xfrm>
          <a:prstGeom prst="rect">
            <a:avLst/>
          </a:prstGeom>
          <a:noFill/>
          <a:ln>
            <a:noFill/>
          </a:ln>
        </p:spPr>
        <p:txBody>
          <a:bodyPr wrap="square" rtlCol="0">
            <a:spAutoFit/>
          </a:bodyPr>
          <a:lstStyle/>
          <a:p>
            <a:r>
              <a:rPr lang="en-US" b="1" dirty="0">
                <a:solidFill>
                  <a:srgbClr val="C00000"/>
                </a:solidFill>
              </a:rPr>
              <a:t>0.15ml</a:t>
            </a:r>
          </a:p>
          <a:p>
            <a:r>
              <a:rPr lang="en-US" sz="1600" dirty="0">
                <a:solidFill>
                  <a:srgbClr val="C00000"/>
                </a:solidFill>
              </a:rPr>
              <a:t>(Half of Adult Dose: for children &lt; 8 </a:t>
            </a:r>
            <a:r>
              <a:rPr lang="en-US" sz="1600" dirty="0" err="1">
                <a:solidFill>
                  <a:srgbClr val="C00000"/>
                </a:solidFill>
              </a:rPr>
              <a:t>yo</a:t>
            </a:r>
            <a:r>
              <a:rPr lang="en-US" sz="1600" dirty="0">
                <a:solidFill>
                  <a:srgbClr val="C00000"/>
                </a:solidFill>
              </a:rPr>
              <a:t> or &lt; 55lbs/25kg)</a:t>
            </a:r>
          </a:p>
        </p:txBody>
      </p:sp>
      <p:cxnSp>
        <p:nvCxnSpPr>
          <p:cNvPr id="16" name="Straight Arrow Connector 15"/>
          <p:cNvCxnSpPr/>
          <p:nvPr/>
        </p:nvCxnSpPr>
        <p:spPr>
          <a:xfrm flipH="1">
            <a:off x="6070416" y="4357857"/>
            <a:ext cx="685800"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35D522AE-6ED2-3349-136B-BB6B6ED41CC0}"/>
              </a:ext>
            </a:extLst>
          </p:cNvPr>
          <p:cNvPicPr>
            <a:picLocks noChangeAspect="1"/>
          </p:cNvPicPr>
          <p:nvPr/>
        </p:nvPicPr>
        <p:blipFill>
          <a:blip r:embed="rId3"/>
          <a:stretch>
            <a:fillRect/>
          </a:stretch>
        </p:blipFill>
        <p:spPr>
          <a:xfrm>
            <a:off x="1584912" y="3200400"/>
            <a:ext cx="567534" cy="2438398"/>
          </a:xfrm>
          <a:prstGeom prst="rect">
            <a:avLst/>
          </a:prstGeom>
        </p:spPr>
      </p:pic>
      <p:pic>
        <p:nvPicPr>
          <p:cNvPr id="7" name="Picture 6">
            <a:extLst>
              <a:ext uri="{FF2B5EF4-FFF2-40B4-BE49-F238E27FC236}">
                <a16:creationId xmlns:a16="http://schemas.microsoft.com/office/drawing/2014/main" id="{034B76EB-8C47-F3DB-5EDC-5B2C9212C19A}"/>
              </a:ext>
            </a:extLst>
          </p:cNvPr>
          <p:cNvPicPr>
            <a:picLocks noChangeAspect="1"/>
          </p:cNvPicPr>
          <p:nvPr/>
        </p:nvPicPr>
        <p:blipFill>
          <a:blip r:embed="rId3"/>
          <a:stretch>
            <a:fillRect/>
          </a:stretch>
        </p:blipFill>
        <p:spPr>
          <a:xfrm>
            <a:off x="5503003" y="3163908"/>
            <a:ext cx="478857" cy="2057400"/>
          </a:xfrm>
          <a:prstGeom prst="rect">
            <a:avLst/>
          </a:prstGeom>
        </p:spPr>
      </p:pic>
      <p:sp>
        <p:nvSpPr>
          <p:cNvPr id="8" name="Rectangle 7">
            <a:extLst>
              <a:ext uri="{FF2B5EF4-FFF2-40B4-BE49-F238E27FC236}">
                <a16:creationId xmlns:a16="http://schemas.microsoft.com/office/drawing/2014/main" id="{453A76D8-90F3-3B5D-86D6-A9CC8514C8BF}"/>
              </a:ext>
            </a:extLst>
          </p:cNvPr>
          <p:cNvSpPr/>
          <p:nvPr/>
        </p:nvSpPr>
        <p:spPr>
          <a:xfrm>
            <a:off x="1584912" y="3886200"/>
            <a:ext cx="517076" cy="1370396"/>
          </a:xfrm>
          <a:prstGeom prst="rect">
            <a:avLst/>
          </a:prstGeom>
          <a:solidFill>
            <a:srgbClr val="FF0000">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214A64-9A94-CE48-4AA1-D2781C1D2F09}"/>
              </a:ext>
            </a:extLst>
          </p:cNvPr>
          <p:cNvSpPr/>
          <p:nvPr/>
        </p:nvSpPr>
        <p:spPr>
          <a:xfrm>
            <a:off x="5503003" y="3756245"/>
            <a:ext cx="478857" cy="609600"/>
          </a:xfrm>
          <a:prstGeom prst="rect">
            <a:avLst/>
          </a:prstGeom>
          <a:solidFill>
            <a:srgbClr val="FF0000">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5D2141-FFE1-39AD-0BB0-F36D3F9CB621}"/>
              </a:ext>
            </a:extLst>
          </p:cNvPr>
          <p:cNvSpPr txBox="1"/>
          <p:nvPr/>
        </p:nvSpPr>
        <p:spPr>
          <a:xfrm>
            <a:off x="2209800" y="1138536"/>
            <a:ext cx="4648200" cy="461665"/>
          </a:xfrm>
          <a:prstGeom prst="rect">
            <a:avLst/>
          </a:prstGeom>
          <a:noFill/>
        </p:spPr>
        <p:txBody>
          <a:bodyPr wrap="square" rtlCol="0">
            <a:spAutoFit/>
          </a:bodyPr>
          <a:lstStyle/>
          <a:p>
            <a:pPr algn="ctr"/>
            <a:r>
              <a:rPr lang="en-US" sz="2400" dirty="0">
                <a:solidFill>
                  <a:srgbClr val="141D78"/>
                </a:solidFill>
              </a:rPr>
              <a:t>Using Dose-Limiting Syringe</a:t>
            </a:r>
          </a:p>
        </p:txBody>
      </p:sp>
    </p:spTree>
    <p:extLst>
      <p:ext uri="{BB962C8B-B14F-4D97-AF65-F5344CB8AC3E}">
        <p14:creationId xmlns:p14="http://schemas.microsoft.com/office/powerpoint/2010/main" val="2285139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00200"/>
            <a:ext cx="7620000" cy="4049529"/>
          </a:xfrm>
        </p:spPr>
      </p:pic>
      <p:sp>
        <p:nvSpPr>
          <p:cNvPr id="4" name="Title 1"/>
          <p:cNvSpPr>
            <a:spLocks noGrp="1"/>
          </p:cNvSpPr>
          <p:nvPr>
            <p:ph type="title"/>
          </p:nvPr>
        </p:nvSpPr>
        <p:spPr>
          <a:xfrm>
            <a:off x="457200" y="274638"/>
            <a:ext cx="8229600" cy="8683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spTree>
    <p:extLst>
      <p:ext uri="{BB962C8B-B14F-4D97-AF65-F5344CB8AC3E}">
        <p14:creationId xmlns:p14="http://schemas.microsoft.com/office/powerpoint/2010/main" val="110716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A5FF88-0D03-0307-45FE-7C49F82725B5}"/>
              </a:ext>
            </a:extLst>
          </p:cNvPr>
          <p:cNvSpPr>
            <a:spLocks noGrp="1"/>
          </p:cNvSpPr>
          <p:nvPr>
            <p:ph type="title"/>
          </p:nvPr>
        </p:nvSpPr>
        <p:spPr>
          <a:xfrm>
            <a:off x="381000" y="381000"/>
            <a:ext cx="8229600" cy="7921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pic>
        <p:nvPicPr>
          <p:cNvPr id="9" name="Content Placeholder 8">
            <a:extLst>
              <a:ext uri="{FF2B5EF4-FFF2-40B4-BE49-F238E27FC236}">
                <a16:creationId xmlns:a16="http://schemas.microsoft.com/office/drawing/2014/main" id="{1CF71820-4AA6-7D8B-5C0F-B1C805AAB7A0}"/>
              </a:ext>
            </a:extLst>
          </p:cNvPr>
          <p:cNvPicPr>
            <a:picLocks noGrp="1" noChangeAspect="1"/>
          </p:cNvPicPr>
          <p:nvPr>
            <p:ph idx="1"/>
          </p:nvPr>
        </p:nvPicPr>
        <p:blipFill rotWithShape="1">
          <a:blip r:embed="rId3"/>
          <a:srcRect l="43518" r="42593"/>
          <a:stretch/>
        </p:blipFill>
        <p:spPr>
          <a:xfrm>
            <a:off x="457200" y="1973154"/>
            <a:ext cx="880216" cy="3318091"/>
          </a:xfrm>
          <a:prstGeom prst="rect">
            <a:avLst/>
          </a:prstGeom>
        </p:spPr>
      </p:pic>
      <p:pic>
        <p:nvPicPr>
          <p:cNvPr id="10" name="Picture 9">
            <a:extLst>
              <a:ext uri="{FF2B5EF4-FFF2-40B4-BE49-F238E27FC236}">
                <a16:creationId xmlns:a16="http://schemas.microsoft.com/office/drawing/2014/main" id="{EE115788-D5E4-3EFC-9FBF-796A996AC64C}"/>
              </a:ext>
            </a:extLst>
          </p:cNvPr>
          <p:cNvPicPr>
            <a:picLocks noChangeAspect="1"/>
          </p:cNvPicPr>
          <p:nvPr/>
        </p:nvPicPr>
        <p:blipFill rotWithShape="1">
          <a:blip r:embed="rId4"/>
          <a:srcRect t="27333" r="10000" b="12667"/>
          <a:stretch/>
        </p:blipFill>
        <p:spPr>
          <a:xfrm>
            <a:off x="5867400" y="4343400"/>
            <a:ext cx="1905000" cy="1270000"/>
          </a:xfrm>
          <a:prstGeom prst="rect">
            <a:avLst/>
          </a:prstGeom>
        </p:spPr>
      </p:pic>
      <p:sp>
        <p:nvSpPr>
          <p:cNvPr id="11" name="TextBox 10">
            <a:extLst>
              <a:ext uri="{FF2B5EF4-FFF2-40B4-BE49-F238E27FC236}">
                <a16:creationId xmlns:a16="http://schemas.microsoft.com/office/drawing/2014/main" id="{A1652D95-D6A2-89C8-2F1B-A8075B22AD1C}"/>
              </a:ext>
            </a:extLst>
          </p:cNvPr>
          <p:cNvSpPr txBox="1"/>
          <p:nvPr/>
        </p:nvSpPr>
        <p:spPr>
          <a:xfrm>
            <a:off x="1371600" y="1582340"/>
            <a:ext cx="3429000" cy="3693319"/>
          </a:xfrm>
          <a:prstGeom prst="rect">
            <a:avLst/>
          </a:prstGeom>
          <a:noFill/>
        </p:spPr>
        <p:txBody>
          <a:bodyPr wrap="square" rtlCol="0">
            <a:spAutoFit/>
          </a:bodyPr>
          <a:lstStyle/>
          <a:p>
            <a:r>
              <a:rPr lang="en-US" dirty="0"/>
              <a:t>If epi is supplied in a glass ampule, caution must be used when detaching the top of the container to avoid injury from sharp or jagged glass.</a:t>
            </a:r>
          </a:p>
          <a:p>
            <a:endParaRPr lang="en-US" dirty="0"/>
          </a:p>
          <a:p>
            <a:r>
              <a:rPr lang="en-US" dirty="0"/>
              <a:t>A barrier, such as an alcohol prep pad or gauze sponge should be used when detaching the ampule’s top.</a:t>
            </a:r>
          </a:p>
          <a:p>
            <a:endParaRPr lang="en-US" dirty="0"/>
          </a:p>
          <a:p>
            <a:r>
              <a:rPr lang="en-US" dirty="0"/>
              <a:t>Ampules are not recommended for BLS providers.</a:t>
            </a:r>
          </a:p>
        </p:txBody>
      </p:sp>
      <p:sp>
        <p:nvSpPr>
          <p:cNvPr id="12" name="TextBox 11">
            <a:extLst>
              <a:ext uri="{FF2B5EF4-FFF2-40B4-BE49-F238E27FC236}">
                <a16:creationId xmlns:a16="http://schemas.microsoft.com/office/drawing/2014/main" id="{4061DE1B-F310-8FE1-E47D-1E8824BD9F24}"/>
              </a:ext>
            </a:extLst>
          </p:cNvPr>
          <p:cNvSpPr txBox="1"/>
          <p:nvPr/>
        </p:nvSpPr>
        <p:spPr>
          <a:xfrm>
            <a:off x="5145741" y="1582678"/>
            <a:ext cx="3505200" cy="2862322"/>
          </a:xfrm>
          <a:prstGeom prst="rect">
            <a:avLst/>
          </a:prstGeom>
          <a:noFill/>
        </p:spPr>
        <p:txBody>
          <a:bodyPr wrap="square" rtlCol="0">
            <a:spAutoFit/>
          </a:bodyPr>
          <a:lstStyle/>
          <a:p>
            <a:r>
              <a:rPr lang="en-US" dirty="0"/>
              <a:t>A filter straw (below) or filter needle should be used to withdraw the medication first, then switch to an appropriate size hypodermic needle for administration. </a:t>
            </a:r>
          </a:p>
          <a:p>
            <a:endParaRPr lang="en-US" dirty="0"/>
          </a:p>
          <a:p>
            <a:r>
              <a:rPr lang="en-US" dirty="0"/>
              <a:t>The filter device will capture any glass fragments that may fall into the ampule when the top is detached.</a:t>
            </a:r>
          </a:p>
        </p:txBody>
      </p:sp>
      <p:cxnSp>
        <p:nvCxnSpPr>
          <p:cNvPr id="14" name="Straight Connector 13">
            <a:extLst>
              <a:ext uri="{FF2B5EF4-FFF2-40B4-BE49-F238E27FC236}">
                <a16:creationId xmlns:a16="http://schemas.microsoft.com/office/drawing/2014/main" id="{7424467F-1594-B4BD-580D-F00C32106477}"/>
              </a:ext>
            </a:extLst>
          </p:cNvPr>
          <p:cNvCxnSpPr/>
          <p:nvPr/>
        </p:nvCxnSpPr>
        <p:spPr>
          <a:xfrm>
            <a:off x="4876800" y="1582340"/>
            <a:ext cx="0" cy="426720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86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990A25-8C00-0772-7319-24D53DF99C39}"/>
              </a:ext>
            </a:extLst>
          </p:cNvPr>
          <p:cNvPicPr>
            <a:picLocks noChangeAspect="1"/>
          </p:cNvPicPr>
          <p:nvPr/>
        </p:nvPicPr>
        <p:blipFill>
          <a:blip r:embed="rId3"/>
          <a:stretch>
            <a:fillRect/>
          </a:stretch>
        </p:blipFill>
        <p:spPr>
          <a:xfrm>
            <a:off x="2362200" y="1219200"/>
            <a:ext cx="4419600" cy="4762500"/>
          </a:xfrm>
          <a:prstGeom prst="rect">
            <a:avLst/>
          </a:prstGeom>
        </p:spPr>
      </p:pic>
      <p:sp>
        <p:nvSpPr>
          <p:cNvPr id="5" name="Title 1">
            <a:extLst>
              <a:ext uri="{FF2B5EF4-FFF2-40B4-BE49-F238E27FC236}">
                <a16:creationId xmlns:a16="http://schemas.microsoft.com/office/drawing/2014/main" id="{79333487-8DB3-31FB-7428-137957394805}"/>
              </a:ext>
            </a:extLst>
          </p:cNvPr>
          <p:cNvSpPr>
            <a:spLocks noGrp="1"/>
          </p:cNvSpPr>
          <p:nvPr>
            <p:ph type="title"/>
          </p:nvPr>
        </p:nvSpPr>
        <p:spPr>
          <a:xfrm>
            <a:off x="457200" y="228600"/>
            <a:ext cx="8229600" cy="7921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spTree>
    <p:extLst>
      <p:ext uri="{BB962C8B-B14F-4D97-AF65-F5344CB8AC3E}">
        <p14:creationId xmlns:p14="http://schemas.microsoft.com/office/powerpoint/2010/main" val="1950037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2343"/>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sp>
        <p:nvSpPr>
          <p:cNvPr id="3" name="Content Placeholder 2"/>
          <p:cNvSpPr>
            <a:spLocks noGrp="1"/>
          </p:cNvSpPr>
          <p:nvPr>
            <p:ph idx="1"/>
          </p:nvPr>
        </p:nvSpPr>
        <p:spPr>
          <a:xfrm>
            <a:off x="457200" y="1600201"/>
            <a:ext cx="8229600" cy="1295400"/>
          </a:xfrm>
        </p:spPr>
        <p:txBody>
          <a:bodyPr/>
          <a:lstStyle/>
          <a:p>
            <a:pPr marL="0" indent="0">
              <a:buNone/>
            </a:pPr>
            <a:r>
              <a:rPr lang="en-US" b="1" cap="small" dirty="0">
                <a:solidFill>
                  <a:srgbClr val="C00000"/>
                </a:solidFill>
              </a:rPr>
              <a:t>4. Select Injection Site</a:t>
            </a:r>
          </a:p>
          <a:p>
            <a:pPr marL="0" indent="0">
              <a:buNone/>
            </a:pPr>
            <a:endParaRPr lang="en-US" dirty="0">
              <a:solidFill>
                <a:srgbClr val="151A6F"/>
              </a:solidFill>
            </a:endParaRPr>
          </a:p>
        </p:txBody>
      </p:sp>
      <p:pic>
        <p:nvPicPr>
          <p:cNvPr id="5" name="Picture 4"/>
          <p:cNvPicPr>
            <a:picLocks noChangeAspect="1"/>
          </p:cNvPicPr>
          <p:nvPr/>
        </p:nvPicPr>
        <p:blipFill rotWithShape="1">
          <a:blip r:embed="rId3"/>
          <a:srcRect l="9341" t="35349" r="3846" b="6043"/>
          <a:stretch/>
        </p:blipFill>
        <p:spPr>
          <a:xfrm>
            <a:off x="1295400" y="2590800"/>
            <a:ext cx="6019800" cy="3048000"/>
          </a:xfrm>
          <a:prstGeom prst="rect">
            <a:avLst/>
          </a:prstGeom>
        </p:spPr>
      </p:pic>
      <p:sp>
        <p:nvSpPr>
          <p:cNvPr id="6" name="TextBox 5"/>
          <p:cNvSpPr txBox="1"/>
          <p:nvPr/>
        </p:nvSpPr>
        <p:spPr>
          <a:xfrm>
            <a:off x="3110753" y="5562600"/>
            <a:ext cx="1905000" cy="523220"/>
          </a:xfrm>
          <a:prstGeom prst="rect">
            <a:avLst/>
          </a:prstGeom>
          <a:noFill/>
        </p:spPr>
        <p:txBody>
          <a:bodyPr wrap="square" rtlCol="0">
            <a:spAutoFit/>
          </a:bodyPr>
          <a:lstStyle/>
          <a:p>
            <a:pPr algn="ctr"/>
            <a:r>
              <a:rPr lang="en-US" sz="2800" dirty="0">
                <a:solidFill>
                  <a:srgbClr val="151A6F"/>
                </a:solidFill>
              </a:rPr>
              <a:t>Deltoid</a:t>
            </a:r>
          </a:p>
        </p:txBody>
      </p:sp>
      <p:sp>
        <p:nvSpPr>
          <p:cNvPr id="8" name="TextBox 7"/>
          <p:cNvSpPr txBox="1"/>
          <p:nvPr/>
        </p:nvSpPr>
        <p:spPr>
          <a:xfrm>
            <a:off x="5029200" y="1606053"/>
            <a:ext cx="3276600" cy="646331"/>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a:solidFill>
                  <a:srgbClr val="3E2C5E"/>
                </a:solidFill>
              </a:rPr>
              <a:t>Pediatrics (preteen/teenager)</a:t>
            </a:r>
          </a:p>
          <a:p>
            <a:pPr marL="285750" indent="-285750">
              <a:buFont typeface="Arial" panose="020B0604020202020204" pitchFamily="34" charset="0"/>
              <a:buChar char="•"/>
            </a:pPr>
            <a:r>
              <a:rPr lang="en-US" dirty="0">
                <a:solidFill>
                  <a:srgbClr val="3E2C5E"/>
                </a:solidFill>
              </a:rPr>
              <a:t>Adults</a:t>
            </a:r>
          </a:p>
        </p:txBody>
      </p:sp>
      <p:sp>
        <p:nvSpPr>
          <p:cNvPr id="10" name="Isosceles Triangle 9"/>
          <p:cNvSpPr/>
          <p:nvPr/>
        </p:nvSpPr>
        <p:spPr>
          <a:xfrm flipH="1" flipV="1">
            <a:off x="5029200" y="3309783"/>
            <a:ext cx="466165" cy="576417"/>
          </a:xfrm>
          <a:prstGeom prst="triangl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57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pic>
        <p:nvPicPr>
          <p:cNvPr id="4" name="Picture 3"/>
          <p:cNvPicPr>
            <a:picLocks noChangeAspect="1"/>
          </p:cNvPicPr>
          <p:nvPr/>
        </p:nvPicPr>
        <p:blipFill rotWithShape="1">
          <a:blip r:embed="rId3"/>
          <a:srcRect l="9342" t="35349" r="6043" b="7509"/>
          <a:stretch/>
        </p:blipFill>
        <p:spPr>
          <a:xfrm>
            <a:off x="1447800" y="1676400"/>
            <a:ext cx="6619629" cy="3352800"/>
          </a:xfrm>
          <a:prstGeom prst="rect">
            <a:avLst/>
          </a:prstGeom>
        </p:spPr>
      </p:pic>
      <p:sp>
        <p:nvSpPr>
          <p:cNvPr id="5" name="TextBox 4"/>
          <p:cNvSpPr txBox="1"/>
          <p:nvPr/>
        </p:nvSpPr>
        <p:spPr>
          <a:xfrm>
            <a:off x="3276600" y="5033682"/>
            <a:ext cx="2590800" cy="892552"/>
          </a:xfrm>
          <a:prstGeom prst="rect">
            <a:avLst/>
          </a:prstGeom>
          <a:noFill/>
        </p:spPr>
        <p:txBody>
          <a:bodyPr wrap="square" rtlCol="0">
            <a:spAutoFit/>
          </a:bodyPr>
          <a:lstStyle/>
          <a:p>
            <a:pPr algn="ctr"/>
            <a:r>
              <a:rPr lang="en-US" sz="2800" dirty="0" err="1">
                <a:solidFill>
                  <a:srgbClr val="3E2C5E"/>
                </a:solidFill>
              </a:rPr>
              <a:t>Vastus</a:t>
            </a:r>
            <a:r>
              <a:rPr lang="en-US" sz="2800" dirty="0">
                <a:solidFill>
                  <a:srgbClr val="3E2C5E"/>
                </a:solidFill>
              </a:rPr>
              <a:t> </a:t>
            </a:r>
            <a:r>
              <a:rPr lang="en-US" sz="2800" dirty="0" err="1">
                <a:solidFill>
                  <a:srgbClr val="3E2C5E"/>
                </a:solidFill>
              </a:rPr>
              <a:t>Lateralis</a:t>
            </a:r>
            <a:endParaRPr lang="en-US" sz="2800" dirty="0">
              <a:solidFill>
                <a:srgbClr val="3E2C5E"/>
              </a:solidFill>
            </a:endParaRPr>
          </a:p>
          <a:p>
            <a:pPr algn="ctr"/>
            <a:r>
              <a:rPr lang="en-US" sz="2400" dirty="0">
                <a:solidFill>
                  <a:srgbClr val="3E2C5E"/>
                </a:solidFill>
              </a:rPr>
              <a:t>(Lateral Thigh)</a:t>
            </a:r>
          </a:p>
        </p:txBody>
      </p:sp>
      <p:sp>
        <p:nvSpPr>
          <p:cNvPr id="6" name="Oval 5"/>
          <p:cNvSpPr/>
          <p:nvPr/>
        </p:nvSpPr>
        <p:spPr>
          <a:xfrm>
            <a:off x="6629400" y="2971800"/>
            <a:ext cx="6096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72100" y="1724697"/>
            <a:ext cx="3124200" cy="923330"/>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a:solidFill>
                  <a:srgbClr val="3E2C5E"/>
                </a:solidFill>
              </a:rPr>
              <a:t>Pediatrics  (infant/toddler)</a:t>
            </a:r>
          </a:p>
          <a:p>
            <a:pPr marL="285750" indent="-285750">
              <a:buFont typeface="Arial" panose="020B0604020202020204" pitchFamily="34" charset="0"/>
              <a:buChar char="•"/>
            </a:pPr>
            <a:r>
              <a:rPr lang="en-US" dirty="0">
                <a:solidFill>
                  <a:srgbClr val="3E2C5E"/>
                </a:solidFill>
              </a:rPr>
              <a:t>Adults</a:t>
            </a:r>
          </a:p>
          <a:p>
            <a:pPr marL="285750" indent="-285750">
              <a:buFont typeface="Arial" panose="020B0604020202020204" pitchFamily="34" charset="0"/>
              <a:buChar char="•"/>
            </a:pPr>
            <a:r>
              <a:rPr lang="en-US" dirty="0">
                <a:solidFill>
                  <a:srgbClr val="3E2C5E"/>
                </a:solidFill>
              </a:rPr>
              <a:t>Adults w/ little arm muscle</a:t>
            </a:r>
          </a:p>
        </p:txBody>
      </p:sp>
    </p:spTree>
    <p:extLst>
      <p:ext uri="{BB962C8B-B14F-4D97-AF65-F5344CB8AC3E}">
        <p14:creationId xmlns:p14="http://schemas.microsoft.com/office/powerpoint/2010/main" val="2196789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normAutofit/>
          </a:bodyPr>
          <a:lstStyle/>
          <a:p>
            <a:r>
              <a:rPr lang="en-US" dirty="0">
                <a:solidFill>
                  <a:schemeClr val="bg1"/>
                </a:solidFill>
              </a:rPr>
              <a:t>Medication</a:t>
            </a:r>
            <a:r>
              <a:rPr lang="en-US" dirty="0">
                <a:solidFill>
                  <a:srgbClr val="3E2C5E"/>
                </a:solidFill>
              </a:rPr>
              <a:t> </a:t>
            </a:r>
            <a:r>
              <a:rPr lang="en-US" dirty="0">
                <a:solidFill>
                  <a:schemeClr val="bg1"/>
                </a:solidFill>
              </a:rPr>
              <a:t>Administration</a:t>
            </a:r>
          </a:p>
        </p:txBody>
      </p:sp>
      <p:sp>
        <p:nvSpPr>
          <p:cNvPr id="3" name="Content Placeholder 2"/>
          <p:cNvSpPr>
            <a:spLocks noGrp="1"/>
          </p:cNvSpPr>
          <p:nvPr>
            <p:ph idx="1"/>
          </p:nvPr>
        </p:nvSpPr>
        <p:spPr>
          <a:xfrm>
            <a:off x="457200" y="1071282"/>
            <a:ext cx="8229600" cy="685800"/>
          </a:xfrm>
        </p:spPr>
        <p:txBody>
          <a:bodyPr/>
          <a:lstStyle/>
          <a:p>
            <a:pPr marL="0" indent="0">
              <a:buNone/>
            </a:pPr>
            <a:r>
              <a:rPr lang="en-US" b="1" cap="small" dirty="0">
                <a:solidFill>
                  <a:srgbClr val="C00000"/>
                </a:solidFill>
              </a:rPr>
              <a:t>5. Inject</a:t>
            </a:r>
          </a:p>
        </p:txBody>
      </p:sp>
      <p:pic>
        <p:nvPicPr>
          <p:cNvPr id="5" name="Picture 4"/>
          <p:cNvPicPr>
            <a:picLocks noChangeAspect="1"/>
          </p:cNvPicPr>
          <p:nvPr/>
        </p:nvPicPr>
        <p:blipFill rotWithShape="1">
          <a:blip r:embed="rId3"/>
          <a:srcRect l="52288" b="16960"/>
          <a:stretch/>
        </p:blipFill>
        <p:spPr>
          <a:xfrm>
            <a:off x="4634874" y="2909920"/>
            <a:ext cx="3675288" cy="2819399"/>
          </a:xfrm>
          <a:prstGeom prst="rect">
            <a:avLst/>
          </a:prstGeom>
        </p:spPr>
      </p:pic>
      <p:sp>
        <p:nvSpPr>
          <p:cNvPr id="6" name="TextBox 5"/>
          <p:cNvSpPr txBox="1"/>
          <p:nvPr/>
        </p:nvSpPr>
        <p:spPr>
          <a:xfrm>
            <a:off x="504386" y="1600200"/>
            <a:ext cx="3733800" cy="4555093"/>
          </a:xfrm>
          <a:prstGeom prst="rect">
            <a:avLst/>
          </a:prstGeom>
          <a:noFill/>
        </p:spPr>
        <p:txBody>
          <a:bodyPr wrap="square" rtlCol="0">
            <a:spAutoFit/>
          </a:bodyPr>
          <a:lstStyle/>
          <a:p>
            <a:pPr marL="285750" indent="-285750">
              <a:lnSpc>
                <a:spcPts val="1800"/>
              </a:lnSpc>
              <a:spcAft>
                <a:spcPts val="600"/>
              </a:spcAft>
              <a:buFont typeface="Wingdings" panose="05000000000000000000" pitchFamily="2" charset="2"/>
              <a:buChar char="ü"/>
            </a:pPr>
            <a:r>
              <a:rPr lang="en-US" dirty="0">
                <a:solidFill>
                  <a:srgbClr val="3E2C5E"/>
                </a:solidFill>
              </a:rPr>
              <a:t>To ensure penetration of the muscle, use a needle 1-1 ½ inches in length</a:t>
            </a:r>
          </a:p>
          <a:p>
            <a:pPr marL="285750" indent="-285750">
              <a:lnSpc>
                <a:spcPts val="1800"/>
              </a:lnSpc>
              <a:spcAft>
                <a:spcPts val="600"/>
              </a:spcAft>
              <a:buFont typeface="Wingdings" panose="05000000000000000000" pitchFamily="2" charset="2"/>
              <a:buChar char="ü"/>
            </a:pPr>
            <a:r>
              <a:rPr lang="en-US" dirty="0">
                <a:solidFill>
                  <a:srgbClr val="3E2C5E"/>
                </a:solidFill>
              </a:rPr>
              <a:t>Cleanse injection site with an alcohol prep pad using circular motion working from center outward</a:t>
            </a:r>
          </a:p>
          <a:p>
            <a:pPr marL="285750" indent="-285750">
              <a:lnSpc>
                <a:spcPts val="1800"/>
              </a:lnSpc>
              <a:spcAft>
                <a:spcPts val="600"/>
              </a:spcAft>
              <a:buFont typeface="Wingdings" panose="05000000000000000000" pitchFamily="2" charset="2"/>
              <a:buChar char="ü"/>
            </a:pPr>
            <a:r>
              <a:rPr lang="en-US" dirty="0">
                <a:solidFill>
                  <a:srgbClr val="3E2C5E"/>
                </a:solidFill>
              </a:rPr>
              <a:t>Stretch the skin taut over inject site and insert needle at 90</a:t>
            </a:r>
            <a:r>
              <a:rPr lang="en-US" baseline="30000" dirty="0">
                <a:solidFill>
                  <a:srgbClr val="3E2C5E"/>
                </a:solidFill>
              </a:rPr>
              <a:t>o</a:t>
            </a:r>
            <a:r>
              <a:rPr lang="en-US" dirty="0">
                <a:solidFill>
                  <a:srgbClr val="3E2C5E"/>
                </a:solidFill>
              </a:rPr>
              <a:t> angle</a:t>
            </a:r>
          </a:p>
          <a:p>
            <a:pPr marL="285750" indent="-285750">
              <a:lnSpc>
                <a:spcPts val="1800"/>
              </a:lnSpc>
              <a:spcAft>
                <a:spcPts val="600"/>
              </a:spcAft>
              <a:buFont typeface="Wingdings" panose="05000000000000000000" pitchFamily="2" charset="2"/>
              <a:buChar char="ü"/>
            </a:pPr>
            <a:r>
              <a:rPr lang="en-US" dirty="0">
                <a:solidFill>
                  <a:srgbClr val="3E2C5E"/>
                </a:solidFill>
              </a:rPr>
              <a:t>Pull back on plunger to aspirate for blood. If blood is noted in syringe barrel, withdraw needle and prepare a new syringe and different injection site</a:t>
            </a:r>
          </a:p>
          <a:p>
            <a:pPr marL="285750" indent="-285750">
              <a:lnSpc>
                <a:spcPts val="1800"/>
              </a:lnSpc>
              <a:buFont typeface="Wingdings" panose="05000000000000000000" pitchFamily="2" charset="2"/>
              <a:buChar char="ü"/>
            </a:pPr>
            <a:r>
              <a:rPr lang="en-US" dirty="0">
                <a:solidFill>
                  <a:srgbClr val="3E2C5E"/>
                </a:solidFill>
              </a:rPr>
              <a:t>If no blood, inject medication; when complete withdraw needle and dispose of syringe in sharps container</a:t>
            </a:r>
          </a:p>
        </p:txBody>
      </p:sp>
      <p:pic>
        <p:nvPicPr>
          <p:cNvPr id="7" name="Picture 6"/>
          <p:cNvPicPr>
            <a:picLocks noChangeAspect="1"/>
          </p:cNvPicPr>
          <p:nvPr/>
        </p:nvPicPr>
        <p:blipFill>
          <a:blip r:embed="rId4"/>
          <a:stretch>
            <a:fillRect/>
          </a:stretch>
        </p:blipFill>
        <p:spPr>
          <a:xfrm>
            <a:off x="5029200" y="1538336"/>
            <a:ext cx="3045139" cy="1787590"/>
          </a:xfrm>
          <a:prstGeom prst="rect">
            <a:avLst/>
          </a:prstGeom>
        </p:spPr>
      </p:pic>
    </p:spTree>
    <p:extLst>
      <p:ext uri="{BB962C8B-B14F-4D97-AF65-F5344CB8AC3E}">
        <p14:creationId xmlns:p14="http://schemas.microsoft.com/office/powerpoint/2010/main" val="180118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0"/>
            <a:ext cx="8229600" cy="4525963"/>
          </a:xfrm>
        </p:spPr>
        <p:txBody>
          <a:bodyPr/>
          <a:lstStyle/>
          <a:p>
            <a:pPr>
              <a:spcBef>
                <a:spcPts val="0"/>
              </a:spcBef>
              <a:spcAft>
                <a:spcPts val="1000"/>
              </a:spcAft>
            </a:pPr>
            <a:r>
              <a:rPr lang="en-US" dirty="0">
                <a:solidFill>
                  <a:srgbClr val="141D78"/>
                </a:solidFill>
              </a:rPr>
              <a:t>Provide a rationale for syringe-based EPINEPHrine administration vs. auto injector</a:t>
            </a:r>
          </a:p>
          <a:p>
            <a:pPr>
              <a:spcBef>
                <a:spcPts val="0"/>
              </a:spcBef>
              <a:spcAft>
                <a:spcPts val="1000"/>
              </a:spcAft>
            </a:pPr>
            <a:r>
              <a:rPr lang="en-US" dirty="0">
                <a:solidFill>
                  <a:srgbClr val="141D78"/>
                </a:solidFill>
              </a:rPr>
              <a:t>Review anaphylaxis pathophysiology</a:t>
            </a:r>
          </a:p>
          <a:p>
            <a:pPr>
              <a:spcBef>
                <a:spcPts val="0"/>
              </a:spcBef>
              <a:spcAft>
                <a:spcPts val="1000"/>
              </a:spcAft>
            </a:pPr>
            <a:r>
              <a:rPr lang="en-US" dirty="0">
                <a:solidFill>
                  <a:srgbClr val="141D78"/>
                </a:solidFill>
              </a:rPr>
              <a:t>Review basic EPINEPHrine pharmacology</a:t>
            </a:r>
          </a:p>
          <a:p>
            <a:pPr>
              <a:spcBef>
                <a:spcPts val="0"/>
              </a:spcBef>
              <a:spcAft>
                <a:spcPts val="1000"/>
              </a:spcAft>
            </a:pPr>
            <a:r>
              <a:rPr lang="en-US" dirty="0">
                <a:solidFill>
                  <a:srgbClr val="141D78"/>
                </a:solidFill>
              </a:rPr>
              <a:t>Review safe medication administration practices</a:t>
            </a:r>
          </a:p>
          <a:p>
            <a:pPr>
              <a:spcBef>
                <a:spcPts val="0"/>
              </a:spcBef>
            </a:pPr>
            <a:r>
              <a:rPr lang="en-US" dirty="0">
                <a:solidFill>
                  <a:srgbClr val="141D78"/>
                </a:solidFill>
              </a:rPr>
              <a:t>Demonstrate medication administration procedure </a:t>
            </a:r>
          </a:p>
        </p:txBody>
      </p:sp>
      <p:sp>
        <p:nvSpPr>
          <p:cNvPr id="5" name="Title 4"/>
          <p:cNvSpPr>
            <a:spLocks noGrp="1"/>
          </p:cNvSpPr>
          <p:nvPr>
            <p:ph type="title"/>
          </p:nvPr>
        </p:nvSpPr>
        <p:spPr>
          <a:xfrm>
            <a:off x="434788" y="457200"/>
            <a:ext cx="8229600" cy="792162"/>
          </a:xfrm>
          <a:solidFill>
            <a:srgbClr val="151A6F"/>
          </a:solidFill>
          <a:scene3d>
            <a:camera prst="orthographicFront"/>
            <a:lightRig rig="threePt" dir="t"/>
          </a:scene3d>
          <a:sp3d>
            <a:bevelT/>
          </a:sp3d>
        </p:spPr>
        <p:txBody>
          <a:bodyPr/>
          <a:lstStyle/>
          <a:p>
            <a:r>
              <a:rPr lang="en-US" dirty="0">
                <a:solidFill>
                  <a:schemeClr val="bg1"/>
                </a:solidFill>
              </a:rPr>
              <a:t>Course Objectives</a:t>
            </a:r>
          </a:p>
        </p:txBody>
      </p:sp>
    </p:spTree>
    <p:extLst>
      <p:ext uri="{BB962C8B-B14F-4D97-AF65-F5344CB8AC3E}">
        <p14:creationId xmlns:p14="http://schemas.microsoft.com/office/powerpoint/2010/main" val="2189833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sp>
        <p:nvSpPr>
          <p:cNvPr id="3" name="Content Placeholder 2"/>
          <p:cNvSpPr>
            <a:spLocks noGrp="1"/>
          </p:cNvSpPr>
          <p:nvPr>
            <p:ph idx="1"/>
          </p:nvPr>
        </p:nvSpPr>
        <p:spPr>
          <a:xfrm>
            <a:off x="457200" y="1371600"/>
            <a:ext cx="8229600" cy="4525963"/>
          </a:xfrm>
        </p:spPr>
        <p:txBody>
          <a:bodyPr/>
          <a:lstStyle/>
          <a:p>
            <a:pPr marL="0" indent="0">
              <a:buNone/>
            </a:pPr>
            <a:r>
              <a:rPr lang="en-US" b="1" cap="small" dirty="0">
                <a:solidFill>
                  <a:srgbClr val="C00000"/>
                </a:solidFill>
              </a:rPr>
              <a:t>6. Document</a:t>
            </a:r>
            <a:endParaRPr lang="en-US" cap="small" dirty="0">
              <a:solidFill>
                <a:srgbClr val="C00000"/>
              </a:solidFill>
            </a:endParaRPr>
          </a:p>
          <a:p>
            <a:pPr marL="457200" indent="-457200">
              <a:buFont typeface="Wingdings" panose="05000000000000000000" pitchFamily="2" charset="2"/>
              <a:buChar char="ü"/>
            </a:pPr>
            <a:r>
              <a:rPr lang="en-US" dirty="0">
                <a:solidFill>
                  <a:srgbClr val="3E2C5E"/>
                </a:solidFill>
              </a:rPr>
              <a:t>Time</a:t>
            </a:r>
          </a:p>
          <a:p>
            <a:pPr marL="457200" indent="-457200">
              <a:buFont typeface="Wingdings" panose="05000000000000000000" pitchFamily="2" charset="2"/>
              <a:buChar char="ü"/>
            </a:pPr>
            <a:r>
              <a:rPr lang="en-US" dirty="0">
                <a:solidFill>
                  <a:srgbClr val="3E2C5E"/>
                </a:solidFill>
              </a:rPr>
              <a:t>Medication Name </a:t>
            </a:r>
            <a:r>
              <a:rPr lang="en-US" dirty="0">
                <a:solidFill>
                  <a:srgbClr val="C00000"/>
                </a:solidFill>
                <a:sym typeface="Wingdings" panose="05000000000000000000" pitchFamily="2" charset="2"/>
              </a:rPr>
              <a:t> EPINEPHrine</a:t>
            </a:r>
            <a:endParaRPr lang="en-US" dirty="0">
              <a:solidFill>
                <a:srgbClr val="C00000"/>
              </a:solidFill>
            </a:endParaRPr>
          </a:p>
          <a:p>
            <a:pPr marL="457200" indent="-457200">
              <a:buFont typeface="Wingdings" panose="05000000000000000000" pitchFamily="2" charset="2"/>
              <a:buChar char="ü"/>
            </a:pPr>
            <a:r>
              <a:rPr lang="en-US" dirty="0">
                <a:solidFill>
                  <a:srgbClr val="3E2C5E"/>
                </a:solidFill>
              </a:rPr>
              <a:t>Concentration </a:t>
            </a:r>
            <a:r>
              <a:rPr lang="en-US" dirty="0">
                <a:solidFill>
                  <a:srgbClr val="C00000"/>
                </a:solidFill>
                <a:sym typeface="Wingdings" panose="05000000000000000000" pitchFamily="2" charset="2"/>
              </a:rPr>
              <a:t> 1mg/ml</a:t>
            </a:r>
          </a:p>
          <a:p>
            <a:pPr marL="457200" indent="-457200">
              <a:buFont typeface="Wingdings" panose="05000000000000000000" pitchFamily="2" charset="2"/>
              <a:buChar char="ü"/>
            </a:pPr>
            <a:r>
              <a:rPr lang="en-US" dirty="0">
                <a:solidFill>
                  <a:srgbClr val="3E2C5E"/>
                </a:solidFill>
                <a:sym typeface="Wingdings" panose="05000000000000000000" pitchFamily="2" charset="2"/>
              </a:rPr>
              <a:t>Amount Administered </a:t>
            </a:r>
            <a:r>
              <a:rPr lang="en-US" dirty="0">
                <a:solidFill>
                  <a:srgbClr val="C00000"/>
                </a:solidFill>
                <a:sym typeface="Wingdings" panose="05000000000000000000" pitchFamily="2" charset="2"/>
              </a:rPr>
              <a:t> 0.3mg or 0.15mg</a:t>
            </a:r>
          </a:p>
          <a:p>
            <a:pPr marL="457200" indent="-457200">
              <a:buFont typeface="Wingdings" panose="05000000000000000000" pitchFamily="2" charset="2"/>
              <a:buChar char="ü"/>
            </a:pPr>
            <a:r>
              <a:rPr lang="en-US" dirty="0">
                <a:solidFill>
                  <a:srgbClr val="3E2C5E"/>
                </a:solidFill>
                <a:sym typeface="Wingdings" panose="05000000000000000000" pitchFamily="2" charset="2"/>
              </a:rPr>
              <a:t>Injection Site </a:t>
            </a:r>
            <a:r>
              <a:rPr lang="en-US" dirty="0">
                <a:solidFill>
                  <a:srgbClr val="C00000"/>
                </a:solidFill>
                <a:sym typeface="Wingdings" panose="05000000000000000000" pitchFamily="2" charset="2"/>
              </a:rPr>
              <a:t> L/R Deltoid or Lateral Thigh</a:t>
            </a:r>
          </a:p>
          <a:p>
            <a:pPr marL="457200" indent="-457200">
              <a:buFont typeface="Wingdings" panose="05000000000000000000" pitchFamily="2" charset="2"/>
              <a:buChar char="ü"/>
            </a:pPr>
            <a:r>
              <a:rPr lang="en-US" dirty="0">
                <a:solidFill>
                  <a:srgbClr val="3E2C5E"/>
                </a:solidFill>
                <a:sym typeface="Wingdings" panose="05000000000000000000" pitchFamily="2" charset="2"/>
              </a:rPr>
              <a:t>Patient response to medication</a:t>
            </a:r>
            <a:endParaRPr lang="en-US" dirty="0">
              <a:solidFill>
                <a:srgbClr val="3E2C5E"/>
              </a:solidFill>
            </a:endParaRPr>
          </a:p>
        </p:txBody>
      </p:sp>
    </p:spTree>
    <p:extLst>
      <p:ext uri="{BB962C8B-B14F-4D97-AF65-F5344CB8AC3E}">
        <p14:creationId xmlns:p14="http://schemas.microsoft.com/office/powerpoint/2010/main" val="4263966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Medication Administration</a:t>
            </a:r>
          </a:p>
        </p:txBody>
      </p:sp>
      <p:sp>
        <p:nvSpPr>
          <p:cNvPr id="3" name="Content Placeholder 2"/>
          <p:cNvSpPr>
            <a:spLocks noGrp="1"/>
          </p:cNvSpPr>
          <p:nvPr>
            <p:ph idx="1"/>
          </p:nvPr>
        </p:nvSpPr>
        <p:spPr>
          <a:xfrm>
            <a:off x="457200" y="1219200"/>
            <a:ext cx="8229600" cy="4800600"/>
          </a:xfrm>
        </p:spPr>
        <p:txBody>
          <a:bodyPr>
            <a:normAutofit fontScale="92500" lnSpcReduction="10000"/>
          </a:bodyPr>
          <a:lstStyle/>
          <a:p>
            <a:pPr marL="0" indent="0">
              <a:buNone/>
            </a:pPr>
            <a:r>
              <a:rPr lang="en-US" sz="3500" b="1" cap="small" dirty="0">
                <a:solidFill>
                  <a:srgbClr val="C00000"/>
                </a:solidFill>
              </a:rPr>
              <a:t>7. Monitor Patient</a:t>
            </a:r>
          </a:p>
          <a:p>
            <a:pPr marL="403225" indent="-403225">
              <a:buFont typeface="Wingdings" panose="05000000000000000000" pitchFamily="2" charset="2"/>
              <a:buChar char="ü"/>
            </a:pPr>
            <a:r>
              <a:rPr lang="en-US" dirty="0">
                <a:solidFill>
                  <a:srgbClr val="3E2C5E"/>
                </a:solidFill>
              </a:rPr>
              <a:t>Anticipated response to medication</a:t>
            </a:r>
          </a:p>
          <a:p>
            <a:pPr marL="403225" indent="-403225">
              <a:spcBef>
                <a:spcPts val="0"/>
              </a:spcBef>
              <a:buFont typeface="Wingdings" panose="05000000000000000000" pitchFamily="2" charset="2"/>
              <a:buChar char="ü"/>
            </a:pPr>
            <a:r>
              <a:rPr lang="en-US" dirty="0">
                <a:solidFill>
                  <a:srgbClr val="3E2C5E"/>
                </a:solidFill>
              </a:rPr>
              <a:t>Common side effects</a:t>
            </a:r>
          </a:p>
          <a:p>
            <a:pPr marL="857250" lvl="1" indent="-457200">
              <a:lnSpc>
                <a:spcPts val="3000"/>
              </a:lnSpc>
              <a:spcBef>
                <a:spcPts val="0"/>
              </a:spcBef>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Anxiousness</a:t>
            </a:r>
          </a:p>
          <a:p>
            <a:pPr marL="857250" lvl="1" indent="-457200">
              <a:lnSpc>
                <a:spcPts val="3000"/>
              </a:lnSpc>
              <a:spcBef>
                <a:spcPts val="0"/>
              </a:spcBef>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Tremors</a:t>
            </a:r>
          </a:p>
          <a:p>
            <a:pPr marL="857250" lvl="1" indent="-457200">
              <a:lnSpc>
                <a:spcPts val="3000"/>
              </a:lnSpc>
              <a:spcBef>
                <a:spcPts val="0"/>
              </a:spcBef>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Increases heart rate or palpitations</a:t>
            </a:r>
          </a:p>
          <a:p>
            <a:pPr marL="857250" lvl="1" indent="-457200">
              <a:lnSpc>
                <a:spcPts val="3000"/>
              </a:lnSpc>
              <a:spcBef>
                <a:spcPts val="0"/>
              </a:spcBef>
              <a:spcAft>
                <a:spcPts val="1000"/>
              </a:spcAft>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Headache</a:t>
            </a:r>
          </a:p>
          <a:p>
            <a:pPr marL="403225" lvl="1" indent="-403225">
              <a:lnSpc>
                <a:spcPts val="3000"/>
              </a:lnSpc>
              <a:spcBef>
                <a:spcPts val="0"/>
              </a:spcBef>
              <a:spcAft>
                <a:spcPts val="1000"/>
              </a:spcAft>
              <a:buFont typeface="Wingdings" panose="05000000000000000000" pitchFamily="2" charset="2"/>
              <a:buChar char="ü"/>
            </a:pPr>
            <a:r>
              <a:rPr lang="en-US" sz="3200" dirty="0">
                <a:solidFill>
                  <a:srgbClr val="3E2C5E"/>
                </a:solidFill>
              </a:rPr>
              <a:t>Vital Signs, SPO2 and lung sounds</a:t>
            </a:r>
          </a:p>
          <a:p>
            <a:pPr marL="403225" lvl="1" indent="-403225">
              <a:lnSpc>
                <a:spcPts val="3000"/>
              </a:lnSpc>
              <a:spcBef>
                <a:spcPts val="0"/>
              </a:spcBef>
              <a:buFont typeface="Wingdings" panose="05000000000000000000" pitchFamily="2" charset="2"/>
              <a:buChar char="ü"/>
            </a:pPr>
            <a:r>
              <a:rPr lang="en-US" sz="3200" dirty="0">
                <a:solidFill>
                  <a:srgbClr val="3E2C5E"/>
                </a:solidFill>
              </a:rPr>
              <a:t>If no improvement after 5 minutes and ALS not yet on scene – contact medical command to discuss repeat dose of epinephrine</a:t>
            </a:r>
          </a:p>
          <a:p>
            <a:pPr marL="403225" lvl="1" indent="-403225">
              <a:lnSpc>
                <a:spcPts val="3000"/>
              </a:lnSpc>
              <a:spcBef>
                <a:spcPts val="0"/>
              </a:spcBef>
              <a:buFont typeface="Wingdings" panose="05000000000000000000" pitchFamily="2" charset="2"/>
              <a:buChar char="ü"/>
            </a:pPr>
            <a:endParaRPr lang="en-US" sz="3200" dirty="0">
              <a:solidFill>
                <a:srgbClr val="151A6F"/>
              </a:solidFill>
            </a:endParaRPr>
          </a:p>
        </p:txBody>
      </p:sp>
    </p:spTree>
    <p:extLst>
      <p:ext uri="{BB962C8B-B14F-4D97-AF65-F5344CB8AC3E}">
        <p14:creationId xmlns:p14="http://schemas.microsoft.com/office/powerpoint/2010/main" val="3013248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381000"/>
            <a:ext cx="8229600" cy="868362"/>
          </a:xfrm>
          <a:solidFill>
            <a:srgbClr val="151A6F"/>
          </a:solidFill>
          <a:scene3d>
            <a:camera prst="orthographicFront"/>
            <a:lightRig rig="threePt" dir="t"/>
          </a:scene3d>
          <a:sp3d>
            <a:bevelT/>
          </a:sp3d>
        </p:spPr>
        <p:txBody>
          <a:bodyPr>
            <a:normAutofit/>
          </a:bodyPr>
          <a:lstStyle/>
          <a:p>
            <a:r>
              <a:rPr lang="en-US" dirty="0">
                <a:solidFill>
                  <a:schemeClr val="bg1"/>
                </a:solidFill>
              </a:rPr>
              <a:t>Review</a:t>
            </a:r>
          </a:p>
        </p:txBody>
      </p:sp>
      <p:sp>
        <p:nvSpPr>
          <p:cNvPr id="3" name="Content Placeholder 2"/>
          <p:cNvSpPr>
            <a:spLocks noGrp="1"/>
          </p:cNvSpPr>
          <p:nvPr>
            <p:ph idx="1"/>
          </p:nvPr>
        </p:nvSpPr>
        <p:spPr>
          <a:xfrm>
            <a:off x="457200" y="1440050"/>
            <a:ext cx="8077200" cy="4525963"/>
          </a:xfrm>
        </p:spPr>
        <p:txBody>
          <a:bodyPr/>
          <a:lstStyle/>
          <a:p>
            <a:pPr>
              <a:spcBef>
                <a:spcPts val="0"/>
              </a:spcBef>
            </a:pPr>
            <a:r>
              <a:rPr lang="en-US" dirty="0">
                <a:solidFill>
                  <a:srgbClr val="3E2C5E"/>
                </a:solidFill>
              </a:rPr>
              <a:t>Anaphylaxis is a serious and systemic reaction</a:t>
            </a:r>
          </a:p>
          <a:p>
            <a:pPr>
              <a:spcBef>
                <a:spcPts val="0"/>
              </a:spcBef>
              <a:spcAft>
                <a:spcPts val="1000"/>
              </a:spcAft>
            </a:pPr>
            <a:r>
              <a:rPr lang="en-US" dirty="0">
                <a:solidFill>
                  <a:srgbClr val="3E2C5E"/>
                </a:solidFill>
              </a:rPr>
              <a:t>Rapid recognition and treatment is essential</a:t>
            </a:r>
          </a:p>
          <a:p>
            <a:pPr>
              <a:lnSpc>
                <a:spcPts val="3200"/>
              </a:lnSpc>
              <a:spcBef>
                <a:spcPts val="0"/>
              </a:spcBef>
              <a:spcAft>
                <a:spcPts val="1000"/>
              </a:spcAft>
            </a:pPr>
            <a:r>
              <a:rPr lang="en-US" dirty="0">
                <a:solidFill>
                  <a:srgbClr val="3E2C5E"/>
                </a:solidFill>
              </a:rPr>
              <a:t>Symptoms may include difficultly breathing, facial/airway swelling and shock</a:t>
            </a:r>
          </a:p>
          <a:p>
            <a:pPr>
              <a:lnSpc>
                <a:spcPts val="3200"/>
              </a:lnSpc>
              <a:spcBef>
                <a:spcPts val="0"/>
              </a:spcBef>
              <a:spcAft>
                <a:spcPts val="1000"/>
              </a:spcAft>
            </a:pPr>
            <a:r>
              <a:rPr lang="en-US" dirty="0">
                <a:solidFill>
                  <a:srgbClr val="3E2C5E"/>
                </a:solidFill>
              </a:rPr>
              <a:t>EPINEPHrine, a synthetic version of adrenalin, is the drug of choice in anaphylaxis</a:t>
            </a:r>
          </a:p>
          <a:p>
            <a:pPr>
              <a:lnSpc>
                <a:spcPts val="3200"/>
              </a:lnSpc>
              <a:spcBef>
                <a:spcPts val="0"/>
              </a:spcBef>
            </a:pPr>
            <a:r>
              <a:rPr lang="en-US" dirty="0">
                <a:solidFill>
                  <a:srgbClr val="3E2C5E"/>
                </a:solidFill>
              </a:rPr>
              <a:t>EPINEPHrine administered by a special dose-limiting syringe is an economical alternative to an auto-injector</a:t>
            </a:r>
          </a:p>
        </p:txBody>
      </p:sp>
    </p:spTree>
    <p:extLst>
      <p:ext uri="{BB962C8B-B14F-4D97-AF65-F5344CB8AC3E}">
        <p14:creationId xmlns:p14="http://schemas.microsoft.com/office/powerpoint/2010/main" val="1424613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References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000" dirty="0">
                <a:latin typeface="Calibri Light" panose="020F0302020204030204" pitchFamily="34" charset="0"/>
                <a:cs typeface="Calibri Light" panose="020F0302020204030204" pitchFamily="34" charset="0"/>
              </a:rPr>
              <a:t>Husain S, Nolan J, Latimer A, Eisenberg M, (2017, June) EPINEPHrine Economics.  </a:t>
            </a:r>
            <a:r>
              <a:rPr lang="en-US" sz="2000" u="sng" dirty="0">
                <a:latin typeface="Calibri Light" panose="020F0302020204030204" pitchFamily="34" charset="0"/>
                <a:cs typeface="Calibri Light" panose="020F0302020204030204" pitchFamily="34" charset="0"/>
              </a:rPr>
              <a:t>Journal of Emergency Medical Services</a:t>
            </a:r>
            <a:r>
              <a:rPr lang="en-US" sz="2000" dirty="0">
                <a:latin typeface="Calibri Light" panose="020F0302020204030204" pitchFamily="34" charset="0"/>
                <a:cs typeface="Calibri Light" panose="020F0302020204030204" pitchFamily="34" charset="0"/>
              </a:rPr>
              <a:t> 27-30.</a:t>
            </a:r>
          </a:p>
          <a:p>
            <a:pPr marL="457200" indent="-457200">
              <a:buFont typeface="+mj-lt"/>
              <a:buAutoNum type="arabicPeriod"/>
            </a:pPr>
            <a:r>
              <a:rPr lang="en-US" sz="2000" dirty="0">
                <a:latin typeface="Calibri Light" panose="020F0302020204030204" pitchFamily="34" charset="0"/>
                <a:cs typeface="Calibri Light" panose="020F0302020204030204" pitchFamily="34" charset="0"/>
              </a:rPr>
              <a:t>Caroline N, (2013) </a:t>
            </a:r>
            <a:r>
              <a:rPr lang="en-US" sz="2000" u="sng" dirty="0">
                <a:latin typeface="Calibri Light" panose="020F0302020204030204" pitchFamily="34" charset="0"/>
                <a:cs typeface="Calibri Light" panose="020F0302020204030204" pitchFamily="34" charset="0"/>
              </a:rPr>
              <a:t>Emergency Care in the Streets </a:t>
            </a:r>
            <a:r>
              <a:rPr lang="en-US" sz="2000" dirty="0">
                <a:latin typeface="Calibri Light" panose="020F0302020204030204" pitchFamily="34" charset="0"/>
                <a:cs typeface="Calibri Light" panose="020F0302020204030204" pitchFamily="34" charset="0"/>
              </a:rPr>
              <a:t>511-520 Burlington: Jones Bartlett </a:t>
            </a:r>
          </a:p>
          <a:p>
            <a:pPr marL="457200" indent="-457200">
              <a:buFont typeface="+mj-lt"/>
              <a:buAutoNum type="arabicPeriod"/>
            </a:pPr>
            <a:r>
              <a:rPr lang="en-US" sz="2000" dirty="0">
                <a:latin typeface="Calibri Light" panose="020F0302020204030204" pitchFamily="34" charset="0"/>
                <a:cs typeface="Calibri Light" panose="020F0302020204030204" pitchFamily="34" charset="0"/>
              </a:rPr>
              <a:t>2023 Pennsylvania Statewide Basic Life Support Protocols</a:t>
            </a:r>
          </a:p>
          <a:p>
            <a:pPr marL="457200" indent="-457200">
              <a:buFont typeface="+mj-lt"/>
              <a:buAutoNum type="arabicPeriod"/>
            </a:pPr>
            <a:r>
              <a:rPr lang="en-US" sz="2000" dirty="0">
                <a:latin typeface="Calibri Light" panose="020F0302020204030204" pitchFamily="34" charset="0"/>
                <a:cs typeface="Calibri Light" panose="020F0302020204030204" pitchFamily="34" charset="0"/>
              </a:rPr>
              <a:t>2023 Pennsylvania Statewide Advanced Life Support Protocols</a:t>
            </a:r>
          </a:p>
          <a:p>
            <a:pPr marL="457200" indent="-457200">
              <a:buFont typeface="+mj-lt"/>
              <a:buAutoNum type="arabicPeriod"/>
            </a:pPr>
            <a:r>
              <a:rPr lang="en-US" sz="2000" dirty="0">
                <a:latin typeface="Calibri Light" panose="020F0302020204030204" pitchFamily="34" charset="0"/>
                <a:cs typeface="Calibri Light" panose="020F0302020204030204" pitchFamily="34" charset="0"/>
              </a:rPr>
              <a:t>New York State “Check and Inject” EMT EPINEPHrine Program</a:t>
            </a:r>
          </a:p>
          <a:p>
            <a:pPr marL="457200" indent="-457200">
              <a:buFont typeface="+mj-lt"/>
              <a:buAutoNum type="arabicPeriod"/>
            </a:pPr>
            <a:r>
              <a:rPr lang="en-US" sz="2000" dirty="0">
                <a:latin typeface="Calibri Light" panose="020F0302020204030204" pitchFamily="34" charset="0"/>
                <a:cs typeface="Calibri Light" panose="020F0302020204030204" pitchFamily="34" charset="0"/>
              </a:rPr>
              <a:t>West Virginia EMT EPINEPHrine Training Module</a:t>
            </a:r>
          </a:p>
          <a:p>
            <a:pPr marL="514350" indent="-514350">
              <a:buFont typeface="+mj-lt"/>
              <a:buAutoNum type="arabicPeriod"/>
            </a:pPr>
            <a:endParaRPr lang="en-US" sz="2000" dirty="0"/>
          </a:p>
        </p:txBody>
      </p:sp>
    </p:spTree>
    <p:extLst>
      <p:ext uri="{BB962C8B-B14F-4D97-AF65-F5344CB8AC3E}">
        <p14:creationId xmlns:p14="http://schemas.microsoft.com/office/powerpoint/2010/main" val="4288582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0FFAC7E-6EC9-6447-F6B3-C46FEFFFA48C}"/>
              </a:ext>
            </a:extLst>
          </p:cNvPr>
          <p:cNvSpPr/>
          <p:nvPr/>
        </p:nvSpPr>
        <p:spPr>
          <a:xfrm>
            <a:off x="1524000" y="1496085"/>
            <a:ext cx="6324600" cy="2819400"/>
          </a:xfrm>
          <a:prstGeom prst="roundRect">
            <a:avLst/>
          </a:prstGeom>
          <a:noFill/>
          <a:ln>
            <a:solidFill>
              <a:srgbClr val="141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D4C3740-6864-355A-FAFA-38677C3D57F0}"/>
              </a:ext>
            </a:extLst>
          </p:cNvPr>
          <p:cNvSpPr/>
          <p:nvPr/>
        </p:nvSpPr>
        <p:spPr>
          <a:xfrm>
            <a:off x="1676400" y="1676400"/>
            <a:ext cx="6019800" cy="2438400"/>
          </a:xfrm>
          <a:prstGeom prst="roundRect">
            <a:avLst/>
          </a:prstGeom>
          <a:noFill/>
          <a:ln w="76200">
            <a:solidFill>
              <a:srgbClr val="141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975DE4A-C35D-632B-D86E-EEC4500B3505}"/>
              </a:ext>
            </a:extLst>
          </p:cNvPr>
          <p:cNvSpPr/>
          <p:nvPr/>
        </p:nvSpPr>
        <p:spPr>
          <a:xfrm>
            <a:off x="2057400" y="1790700"/>
            <a:ext cx="5257800" cy="2209800"/>
          </a:xfrm>
          <a:prstGeom prst="rightArrow">
            <a:avLst/>
          </a:prstGeom>
          <a:solidFill>
            <a:srgbClr val="141D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Proceed to Skills Verification </a:t>
            </a:r>
          </a:p>
          <a:p>
            <a:pPr algn="ctr"/>
            <a:r>
              <a:rPr lang="en-US" sz="2800" b="1" dirty="0"/>
              <a:t>with Medical Director</a:t>
            </a:r>
            <a:endParaRPr lang="en-US" b="1" dirty="0"/>
          </a:p>
        </p:txBody>
      </p:sp>
    </p:spTree>
    <p:extLst>
      <p:ext uri="{BB962C8B-B14F-4D97-AF65-F5344CB8AC3E}">
        <p14:creationId xmlns:p14="http://schemas.microsoft.com/office/powerpoint/2010/main" val="30482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88" y="457200"/>
            <a:ext cx="8229600" cy="792162"/>
          </a:xfrm>
          <a:solidFill>
            <a:srgbClr val="151A6F"/>
          </a:solidFill>
          <a:scene3d>
            <a:camera prst="orthographicFront"/>
            <a:lightRig rig="threePt" dir="t"/>
          </a:scene3d>
          <a:sp3d>
            <a:bevelT/>
          </a:sp3d>
        </p:spPr>
        <p:txBody>
          <a:bodyPr/>
          <a:lstStyle/>
          <a:p>
            <a:r>
              <a:rPr lang="en-US" dirty="0">
                <a:solidFill>
                  <a:schemeClr val="bg1"/>
                </a:solidFill>
              </a:rPr>
              <a:t>Why Syringe-Based EPINEPHrine?</a:t>
            </a:r>
          </a:p>
        </p:txBody>
      </p:sp>
      <p:sp>
        <p:nvSpPr>
          <p:cNvPr id="3" name="Content Placeholder 2"/>
          <p:cNvSpPr>
            <a:spLocks noGrp="1"/>
          </p:cNvSpPr>
          <p:nvPr>
            <p:ph idx="1"/>
          </p:nvPr>
        </p:nvSpPr>
        <p:spPr/>
        <p:txBody>
          <a:bodyPr>
            <a:normAutofit/>
          </a:bodyPr>
          <a:lstStyle/>
          <a:p>
            <a:r>
              <a:rPr lang="en-US" dirty="0">
                <a:solidFill>
                  <a:srgbClr val="141D78"/>
                </a:solidFill>
              </a:rPr>
              <a:t>Rising cost of auto-injector devices</a:t>
            </a:r>
          </a:p>
          <a:p>
            <a:pPr marL="860425" lvl="1" indent="-403225">
              <a:buFont typeface="Wingdings" panose="05000000000000000000" pitchFamily="2" charset="2"/>
              <a:buChar char="Ø"/>
            </a:pPr>
            <a:r>
              <a:rPr lang="en-US" sz="2400" dirty="0">
                <a:solidFill>
                  <a:srgbClr val="141D78"/>
                </a:solidFill>
                <a:latin typeface="Calibri Light" panose="020F0302020204030204" pitchFamily="34" charset="0"/>
                <a:cs typeface="Calibri Light" panose="020F0302020204030204" pitchFamily="34" charset="0"/>
              </a:rPr>
              <a:t>$400 to $600 per vehicle</a:t>
            </a:r>
          </a:p>
          <a:p>
            <a:pPr marL="860425" lvl="1" indent="-403225">
              <a:buFont typeface="Wingdings" panose="05000000000000000000" pitchFamily="2" charset="2"/>
              <a:buChar char="Ø"/>
            </a:pPr>
            <a:r>
              <a:rPr lang="en-US" sz="2400" dirty="0">
                <a:solidFill>
                  <a:srgbClr val="141D78"/>
                </a:solidFill>
                <a:latin typeface="Calibri Light" panose="020F0302020204030204" pitchFamily="34" charset="0"/>
                <a:cs typeface="Calibri Light" panose="020F0302020204030204" pitchFamily="34" charset="0"/>
              </a:rPr>
              <a:t>2-year expiration date and low frequency of use</a:t>
            </a:r>
          </a:p>
          <a:p>
            <a:pPr marL="341313" lvl="1">
              <a:buFont typeface="Arial" panose="020B0604020202020204" pitchFamily="34" charset="0"/>
              <a:buChar char="•"/>
            </a:pPr>
            <a:r>
              <a:rPr lang="en-US" dirty="0">
                <a:solidFill>
                  <a:srgbClr val="141D78"/>
                </a:solidFill>
              </a:rPr>
              <a:t>With appropriate education, EMTs can safely administer EPINEPHrine using a dose-limited syringe</a:t>
            </a:r>
          </a:p>
          <a:p>
            <a:pPr marL="341313" lvl="1">
              <a:buFont typeface="Arial" panose="020B0604020202020204" pitchFamily="34" charset="0"/>
              <a:buChar char="•"/>
            </a:pPr>
            <a:r>
              <a:rPr lang="en-US" dirty="0">
                <a:solidFill>
                  <a:srgbClr val="141D78"/>
                </a:solidFill>
              </a:rPr>
              <a:t>Significant savings at both EMS agency and system level</a:t>
            </a:r>
          </a:p>
        </p:txBody>
      </p:sp>
    </p:spTree>
    <p:extLst>
      <p:ext uri="{BB962C8B-B14F-4D97-AF65-F5344CB8AC3E}">
        <p14:creationId xmlns:p14="http://schemas.microsoft.com/office/powerpoint/2010/main" val="96286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71" y="457200"/>
            <a:ext cx="8229600" cy="868362"/>
          </a:xfrm>
          <a:solidFill>
            <a:srgbClr val="151A6F"/>
          </a:solidFill>
          <a:scene3d>
            <a:camera prst="orthographicFront"/>
            <a:lightRig rig="threePt" dir="t"/>
          </a:scene3d>
          <a:sp3d>
            <a:bevelT/>
          </a:sp3d>
        </p:spPr>
        <p:txBody>
          <a:bodyPr>
            <a:normAutofit/>
          </a:bodyPr>
          <a:lstStyle/>
          <a:p>
            <a:r>
              <a:rPr lang="en-US" dirty="0">
                <a:solidFill>
                  <a:schemeClr val="bg1"/>
                </a:solidFill>
              </a:rPr>
              <a:t>History of Syringe EPINEPHrine Kits</a:t>
            </a:r>
          </a:p>
        </p:txBody>
      </p:sp>
      <p:sp>
        <p:nvSpPr>
          <p:cNvPr id="3" name="Content Placeholder 2"/>
          <p:cNvSpPr>
            <a:spLocks noGrp="1"/>
          </p:cNvSpPr>
          <p:nvPr>
            <p:ph idx="1"/>
          </p:nvPr>
        </p:nvSpPr>
        <p:spPr>
          <a:xfrm>
            <a:off x="439271" y="1752600"/>
            <a:ext cx="8229600" cy="4525963"/>
          </a:xfrm>
        </p:spPr>
        <p:txBody>
          <a:bodyPr/>
          <a:lstStyle/>
          <a:p>
            <a:r>
              <a:rPr lang="en-US" dirty="0">
                <a:solidFill>
                  <a:srgbClr val="141D78"/>
                </a:solidFill>
              </a:rPr>
              <a:t>King County, Washington (2014)</a:t>
            </a:r>
          </a:p>
          <a:p>
            <a:pPr marL="860425" lvl="1" indent="-403225">
              <a:buFont typeface="Wingdings" panose="05000000000000000000" pitchFamily="2" charset="2"/>
              <a:buChar char="Ø"/>
            </a:pPr>
            <a:r>
              <a:rPr lang="en-US" sz="2400" dirty="0">
                <a:solidFill>
                  <a:srgbClr val="141D78"/>
                </a:solidFill>
                <a:latin typeface="Calibri Light" panose="020F0302020204030204" pitchFamily="34" charset="0"/>
                <a:cs typeface="Calibri Light" panose="020F0302020204030204" pitchFamily="34" charset="0"/>
              </a:rPr>
              <a:t>3500 EMTs trained</a:t>
            </a:r>
          </a:p>
          <a:p>
            <a:pPr marL="860425" lvl="1" indent="-403225">
              <a:buFont typeface="Wingdings" panose="05000000000000000000" pitchFamily="2" charset="2"/>
              <a:buChar char="Ø"/>
            </a:pPr>
            <a:r>
              <a:rPr lang="en-US" sz="2400" dirty="0">
                <a:solidFill>
                  <a:srgbClr val="141D78"/>
                </a:solidFill>
                <a:latin typeface="Calibri Light" panose="020F0302020204030204" pitchFamily="34" charset="0"/>
                <a:cs typeface="Calibri Light" panose="020F0302020204030204" pitchFamily="34" charset="0"/>
              </a:rPr>
              <a:t>No injuries to providers</a:t>
            </a:r>
          </a:p>
          <a:p>
            <a:pPr marL="860425" lvl="1" indent="-403225">
              <a:buFont typeface="Wingdings" panose="05000000000000000000" pitchFamily="2" charset="2"/>
              <a:buChar char="Ø"/>
            </a:pPr>
            <a:r>
              <a:rPr lang="en-US" sz="2400" dirty="0">
                <a:solidFill>
                  <a:srgbClr val="141D78"/>
                </a:solidFill>
                <a:latin typeface="Calibri Light" panose="020F0302020204030204" pitchFamily="34" charset="0"/>
                <a:cs typeface="Calibri Light" panose="020F0302020204030204" pitchFamily="34" charset="0"/>
              </a:rPr>
              <a:t>No reported medication administration errors or bad patient outcomes</a:t>
            </a:r>
          </a:p>
          <a:p>
            <a:pPr marL="860425" lvl="1" indent="-403225">
              <a:buFont typeface="Wingdings" panose="05000000000000000000" pitchFamily="2" charset="2"/>
              <a:buChar char="Ø"/>
            </a:pPr>
            <a:r>
              <a:rPr lang="en-US" sz="2400" dirty="0">
                <a:solidFill>
                  <a:srgbClr val="141D78"/>
                </a:solidFill>
                <a:latin typeface="Calibri Light" panose="020F0302020204030204" pitchFamily="34" charset="0"/>
                <a:cs typeface="Calibri Light" panose="020F0302020204030204" pitchFamily="34" charset="0"/>
              </a:rPr>
              <a:t>First year system savings estimated to be $150,000</a:t>
            </a:r>
          </a:p>
          <a:p>
            <a:pPr marL="341313" lvl="1">
              <a:buFont typeface="Arial" panose="020B0604020202020204" pitchFamily="34" charset="0"/>
              <a:buChar char="•"/>
            </a:pPr>
            <a:r>
              <a:rPr lang="en-US" dirty="0">
                <a:solidFill>
                  <a:srgbClr val="141D78"/>
                </a:solidFill>
              </a:rPr>
              <a:t>Other states with similar programs include: New York, West Virginia, Florida, Alaska and Montana</a:t>
            </a:r>
          </a:p>
        </p:txBody>
      </p:sp>
    </p:spTree>
    <p:extLst>
      <p:ext uri="{BB962C8B-B14F-4D97-AF65-F5344CB8AC3E}">
        <p14:creationId xmlns:p14="http://schemas.microsoft.com/office/powerpoint/2010/main" val="412122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162"/>
          </a:xfrm>
          <a:solidFill>
            <a:srgbClr val="151A6F"/>
          </a:solidFill>
          <a:scene3d>
            <a:camera prst="orthographicFront"/>
            <a:lightRig rig="threePt" dir="t"/>
          </a:scene3d>
          <a:sp3d>
            <a:bevelT/>
          </a:sp3d>
        </p:spPr>
        <p:txBody>
          <a:bodyPr/>
          <a:lstStyle/>
          <a:p>
            <a:r>
              <a:rPr lang="en-US" dirty="0">
                <a:solidFill>
                  <a:schemeClr val="bg1"/>
                </a:solidFill>
              </a:rPr>
              <a:t>Anaphylaxis</a:t>
            </a:r>
            <a:r>
              <a:rPr lang="en-US" dirty="0">
                <a:solidFill>
                  <a:srgbClr val="3E2C5E"/>
                </a:solidFill>
              </a:rPr>
              <a:t> </a:t>
            </a:r>
            <a:r>
              <a:rPr lang="en-US" dirty="0">
                <a:solidFill>
                  <a:schemeClr val="bg1"/>
                </a:solidFill>
              </a:rPr>
              <a:t>Overview</a:t>
            </a:r>
          </a:p>
        </p:txBody>
      </p:sp>
      <p:sp>
        <p:nvSpPr>
          <p:cNvPr id="3" name="Content Placeholder 2"/>
          <p:cNvSpPr>
            <a:spLocks noGrp="1"/>
          </p:cNvSpPr>
          <p:nvPr>
            <p:ph idx="1"/>
          </p:nvPr>
        </p:nvSpPr>
        <p:spPr/>
        <p:txBody>
          <a:bodyPr/>
          <a:lstStyle/>
          <a:p>
            <a:r>
              <a:rPr lang="en-US" dirty="0">
                <a:solidFill>
                  <a:srgbClr val="3E2C5E"/>
                </a:solidFill>
              </a:rPr>
              <a:t>A serious and systemic allergic reaction</a:t>
            </a:r>
          </a:p>
          <a:p>
            <a:pPr marL="860425" lvl="1" indent="-403225">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Multi-system involvement</a:t>
            </a:r>
          </a:p>
          <a:p>
            <a:pPr marL="860425" lvl="1" indent="-403225">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Rapid onset</a:t>
            </a:r>
          </a:p>
          <a:p>
            <a:pPr marL="860425" lvl="1" indent="-403225">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Upper airway swelling</a:t>
            </a:r>
          </a:p>
          <a:p>
            <a:pPr marL="860425" lvl="1" indent="-403225">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Respiratory distress symptoms</a:t>
            </a:r>
          </a:p>
          <a:p>
            <a:pPr marL="860425" lvl="1" indent="-403225">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Shock</a:t>
            </a:r>
          </a:p>
          <a:p>
            <a:pPr marL="55563" lvl="1" indent="0" algn="ctr">
              <a:buNone/>
            </a:pPr>
            <a:r>
              <a:rPr lang="en-US" i="1" dirty="0">
                <a:solidFill>
                  <a:srgbClr val="3E2C5E"/>
                </a:solidFill>
                <a:effectLst>
                  <a:outerShdw blurRad="38100" dist="38100" dir="2700000" algn="tl">
                    <a:srgbClr val="000000">
                      <a:alpha val="43137"/>
                    </a:srgbClr>
                  </a:outerShdw>
                </a:effectLst>
              </a:rPr>
              <a:t>If left untreated, anaphylaxis can cause </a:t>
            </a:r>
            <a:r>
              <a:rPr lang="en-US" b="1" i="1" dirty="0">
                <a:solidFill>
                  <a:srgbClr val="C00000"/>
                </a:solidFill>
                <a:effectLst>
                  <a:outerShdw blurRad="38100" dist="38100" dir="2700000" algn="tl">
                    <a:srgbClr val="000000">
                      <a:alpha val="43137"/>
                    </a:srgbClr>
                  </a:outerShdw>
                </a:effectLst>
              </a:rPr>
              <a:t>DEATH</a:t>
            </a:r>
            <a:r>
              <a:rPr lang="en-US" i="1" dirty="0">
                <a:solidFill>
                  <a:srgbClr val="3E2C5E"/>
                </a:solidFill>
                <a:effectLst>
                  <a:outerShdw blurRad="38100" dist="38100" dir="2700000" algn="tl">
                    <a:srgbClr val="000000">
                      <a:alpha val="43137"/>
                    </a:srgbClr>
                  </a:outerShdw>
                </a:effectLst>
              </a:rPr>
              <a:t>!</a:t>
            </a:r>
          </a:p>
          <a:p>
            <a:pPr marL="55563" lvl="1" indent="0" algn="ctr">
              <a:buNone/>
            </a:pPr>
            <a:endParaRPr lang="en-US" dirty="0">
              <a:solidFill>
                <a:srgbClr val="000099"/>
              </a:solidFill>
            </a:endParaRPr>
          </a:p>
        </p:txBody>
      </p:sp>
    </p:spTree>
    <p:extLst>
      <p:ext uri="{BB962C8B-B14F-4D97-AF65-F5344CB8AC3E}">
        <p14:creationId xmlns:p14="http://schemas.microsoft.com/office/powerpoint/2010/main" val="194766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714"/>
          </a:xfrm>
          <a:solidFill>
            <a:srgbClr val="151A6F"/>
          </a:solidFill>
          <a:scene3d>
            <a:camera prst="orthographicFront"/>
            <a:lightRig rig="threePt" dir="t"/>
          </a:scene3d>
          <a:sp3d>
            <a:bevelT/>
          </a:sp3d>
        </p:spPr>
        <p:txBody>
          <a:bodyPr/>
          <a:lstStyle/>
          <a:p>
            <a:r>
              <a:rPr lang="en-US" dirty="0">
                <a:solidFill>
                  <a:schemeClr val="bg1"/>
                </a:solidFill>
              </a:rPr>
              <a:t>Anaphylaxis is NOT…</a:t>
            </a:r>
          </a:p>
        </p:txBody>
      </p:sp>
      <p:sp>
        <p:nvSpPr>
          <p:cNvPr id="3" name="Content Placeholder 2"/>
          <p:cNvSpPr>
            <a:spLocks noGrp="1"/>
          </p:cNvSpPr>
          <p:nvPr>
            <p:ph idx="1"/>
          </p:nvPr>
        </p:nvSpPr>
        <p:spPr>
          <a:xfrm>
            <a:off x="457200" y="1371600"/>
            <a:ext cx="8229600" cy="4525963"/>
          </a:xfrm>
        </p:spPr>
        <p:txBody>
          <a:bodyPr/>
          <a:lstStyle/>
          <a:p>
            <a:r>
              <a:rPr lang="en-US" dirty="0">
                <a:solidFill>
                  <a:srgbClr val="151A6F"/>
                </a:solidFill>
              </a:rPr>
              <a:t>An insect bite with localized swelling and itching</a:t>
            </a:r>
          </a:p>
          <a:p>
            <a:r>
              <a:rPr lang="en-US" dirty="0">
                <a:solidFill>
                  <a:srgbClr val="151A6F"/>
                </a:solidFill>
              </a:rPr>
              <a:t>A runny nose</a:t>
            </a:r>
          </a:p>
          <a:p>
            <a:r>
              <a:rPr lang="en-US" dirty="0">
                <a:solidFill>
                  <a:srgbClr val="151A6F"/>
                </a:solidFill>
              </a:rPr>
              <a:t>Sneezing</a:t>
            </a:r>
          </a:p>
          <a:p>
            <a:r>
              <a:rPr lang="en-US" dirty="0">
                <a:solidFill>
                  <a:srgbClr val="151A6F"/>
                </a:solidFill>
              </a:rPr>
              <a:t>Watery eyes</a:t>
            </a:r>
          </a:p>
          <a:p>
            <a:r>
              <a:rPr lang="en-US" dirty="0">
                <a:solidFill>
                  <a:srgbClr val="151A6F"/>
                </a:solidFill>
              </a:rPr>
              <a:t>Hives/Rash without respiratory distress</a:t>
            </a:r>
          </a:p>
        </p:txBody>
      </p:sp>
      <p:pic>
        <p:nvPicPr>
          <p:cNvPr id="5" name="Picture 4" descr="¿Qué bicho me ha picado? · Cuidados de las Heridas"/>
          <p:cNvPicPr>
            <a:picLocks noChangeAspect="1"/>
          </p:cNvPicPr>
          <p:nvPr/>
        </p:nvPicPr>
        <p:blipFill rotWithShape="1">
          <a:blip r:embed="rId3" cstate="print">
            <a:extLst>
              <a:ext uri="{28A0092B-C50C-407E-A947-70E740481C1C}">
                <a14:useLocalDpi xmlns:a14="http://schemas.microsoft.com/office/drawing/2010/main" val="0"/>
              </a:ext>
            </a:extLst>
          </a:blip>
          <a:srcRect t="12500" b="18750"/>
          <a:stretch/>
        </p:blipFill>
        <p:spPr>
          <a:xfrm>
            <a:off x="3886200" y="2057400"/>
            <a:ext cx="3225119" cy="1662952"/>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2209800" y="4724400"/>
            <a:ext cx="2615518" cy="1302182"/>
          </a:xfrm>
          <a:prstGeom prst="rect">
            <a:avLst/>
          </a:prstGeom>
        </p:spPr>
      </p:pic>
      <p:pic>
        <p:nvPicPr>
          <p:cNvPr id="9" name="Picture 8"/>
          <p:cNvPicPr>
            <a:picLocks noChangeAspect="1"/>
          </p:cNvPicPr>
          <p:nvPr/>
        </p:nvPicPr>
        <p:blipFill>
          <a:blip r:embed="rId6"/>
          <a:stretch>
            <a:fillRect/>
          </a:stretch>
        </p:blipFill>
        <p:spPr>
          <a:xfrm>
            <a:off x="4953000" y="4718053"/>
            <a:ext cx="1943165" cy="1314875"/>
          </a:xfrm>
          <a:prstGeom prst="rect">
            <a:avLst/>
          </a:prstGeom>
        </p:spPr>
      </p:pic>
    </p:spTree>
    <p:extLst>
      <p:ext uri="{BB962C8B-B14F-4D97-AF65-F5344CB8AC3E}">
        <p14:creationId xmlns:p14="http://schemas.microsoft.com/office/powerpoint/2010/main" val="404441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Common Causes of Anaphylaxis</a:t>
            </a:r>
          </a:p>
        </p:txBody>
      </p:sp>
      <p:sp>
        <p:nvSpPr>
          <p:cNvPr id="3" name="Content Placeholder 2"/>
          <p:cNvSpPr>
            <a:spLocks noGrp="1"/>
          </p:cNvSpPr>
          <p:nvPr>
            <p:ph idx="1"/>
          </p:nvPr>
        </p:nvSpPr>
        <p:spPr/>
        <p:txBody>
          <a:bodyPr/>
          <a:lstStyle/>
          <a:p>
            <a:r>
              <a:rPr lang="en-US" dirty="0">
                <a:solidFill>
                  <a:srgbClr val="3E2C5E"/>
                </a:solidFill>
              </a:rPr>
              <a:t>Foods</a:t>
            </a:r>
          </a:p>
          <a:p>
            <a:pPr marL="798513" lvl="1" indent="-341313">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Nuts</a:t>
            </a:r>
          </a:p>
          <a:p>
            <a:pPr marL="798513" lvl="1" indent="-341313">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Shellfish</a:t>
            </a:r>
          </a:p>
          <a:p>
            <a:pPr marL="798513" lvl="1" indent="-341313">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Fruits</a:t>
            </a:r>
          </a:p>
          <a:p>
            <a:pPr marL="341313" lvl="1">
              <a:buFont typeface="Arial" panose="020B0604020202020204" pitchFamily="34" charset="0"/>
              <a:buChar char="•"/>
            </a:pPr>
            <a:r>
              <a:rPr lang="en-US" dirty="0">
                <a:solidFill>
                  <a:srgbClr val="3E2C5E"/>
                </a:solidFill>
              </a:rPr>
              <a:t>Insects</a:t>
            </a:r>
          </a:p>
          <a:p>
            <a:pPr marL="855663" lvl="2" indent="-342900">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Bees</a:t>
            </a:r>
          </a:p>
          <a:p>
            <a:pPr marL="855663" lvl="2" indent="-342900">
              <a:buFont typeface="Wingdings" panose="05000000000000000000" pitchFamily="2" charset="2"/>
              <a:buChar char="Ø"/>
            </a:pPr>
            <a:r>
              <a:rPr lang="en-US" dirty="0">
                <a:solidFill>
                  <a:srgbClr val="3E2C5E"/>
                </a:solidFill>
                <a:latin typeface="Calibri Light" panose="020F0302020204030204" pitchFamily="34" charset="0"/>
                <a:cs typeface="Calibri Light" panose="020F0302020204030204" pitchFamily="34" charset="0"/>
              </a:rPr>
              <a:t>Spiders</a:t>
            </a:r>
          </a:p>
          <a:p>
            <a:pPr marL="342900" lvl="2" indent="-342900"/>
            <a:r>
              <a:rPr lang="en-US" sz="2800" dirty="0">
                <a:solidFill>
                  <a:srgbClr val="3E2C5E"/>
                </a:solidFill>
              </a:rPr>
              <a:t>Medications/Latex</a:t>
            </a:r>
          </a:p>
          <a:p>
            <a:pPr marL="800100" lvl="3" indent="-342900">
              <a:buFont typeface="Wingdings" panose="05000000000000000000" pitchFamily="2" charset="2"/>
              <a:buChar char="Ø"/>
            </a:pPr>
            <a:r>
              <a:rPr lang="en-US" sz="2400" dirty="0">
                <a:solidFill>
                  <a:srgbClr val="3E2C5E"/>
                </a:solidFill>
                <a:latin typeface="Calibri Light" panose="020F0302020204030204" pitchFamily="34" charset="0"/>
                <a:cs typeface="Calibri Light" panose="020F0302020204030204" pitchFamily="34" charset="0"/>
              </a:rPr>
              <a:t>Antibiotics</a:t>
            </a:r>
          </a:p>
        </p:txBody>
      </p:sp>
      <p:pic>
        <p:nvPicPr>
          <p:cNvPr id="4" name="Picture 3" descr="رحال Voyager: فول السوداني"/>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133600"/>
            <a:ext cx="1485900" cy="1485900"/>
          </a:xfrm>
          <a:prstGeom prst="rect">
            <a:avLst/>
          </a:prstGeom>
        </p:spPr>
      </p:pic>
      <p:pic>
        <p:nvPicPr>
          <p:cNvPr id="5" name="Picture 4" descr="Clipart - &lt;strong&gt;Shrimp&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220" y="2186268"/>
            <a:ext cx="1600200" cy="1192742"/>
          </a:xfrm>
          <a:prstGeom prst="rect">
            <a:avLst/>
          </a:prstGeom>
        </p:spPr>
      </p:pic>
      <p:pic>
        <p:nvPicPr>
          <p:cNvPr id="6" name="Picture 5" descr="TN &lt;strong&gt;bee&lt;/strong&gt; 111710 | Flickr - Photo Shar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8481" y="3485202"/>
            <a:ext cx="1012420" cy="959751"/>
          </a:xfrm>
          <a:prstGeom prst="rect">
            <a:avLst/>
          </a:prstGeom>
        </p:spPr>
      </p:pic>
      <p:pic>
        <p:nvPicPr>
          <p:cNvPr id="7" name="Picture 6" descr="RFID Technology Helping To Deter Counterfeit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7200" y="4790759"/>
            <a:ext cx="1673701" cy="1287462"/>
          </a:xfrm>
          <a:prstGeom prst="rect">
            <a:avLst/>
          </a:prstGeom>
        </p:spPr>
      </p:pic>
      <p:pic>
        <p:nvPicPr>
          <p:cNvPr id="8" name="Picture 7" descr="&lt;strong&gt;Latex gloves&lt;/strong&gt; aachen - &lt;strong&gt;Disposable&lt;/strong&gt; products, &lt;strong&gt;gloves&lt;/strong&gt; and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03210" y="4790758"/>
            <a:ext cx="1310640" cy="1275881"/>
          </a:xfrm>
          <a:prstGeom prst="rect">
            <a:avLst/>
          </a:prstGeom>
        </p:spPr>
      </p:pic>
    </p:spTree>
    <p:extLst>
      <p:ext uri="{BB962C8B-B14F-4D97-AF65-F5344CB8AC3E}">
        <p14:creationId xmlns:p14="http://schemas.microsoft.com/office/powerpoint/2010/main" val="391087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151A6F"/>
          </a:solidFill>
          <a:scene3d>
            <a:camera prst="orthographicFront"/>
            <a:lightRig rig="threePt" dir="t"/>
          </a:scene3d>
          <a:sp3d>
            <a:bevelT/>
          </a:sp3d>
        </p:spPr>
        <p:txBody>
          <a:bodyPr/>
          <a:lstStyle/>
          <a:p>
            <a:r>
              <a:rPr lang="en-US" dirty="0">
                <a:solidFill>
                  <a:schemeClr val="bg1"/>
                </a:solidFill>
              </a:rPr>
              <a:t>Signs &amp; Symptoms</a:t>
            </a:r>
          </a:p>
        </p:txBody>
      </p:sp>
      <p:sp>
        <p:nvSpPr>
          <p:cNvPr id="3" name="Content Placeholder 2"/>
          <p:cNvSpPr>
            <a:spLocks noGrp="1"/>
          </p:cNvSpPr>
          <p:nvPr>
            <p:ph idx="1"/>
          </p:nvPr>
        </p:nvSpPr>
        <p:spPr/>
        <p:txBody>
          <a:bodyPr/>
          <a:lstStyle/>
          <a:p>
            <a:r>
              <a:rPr lang="en-US" dirty="0">
                <a:solidFill>
                  <a:srgbClr val="3E2C5E"/>
                </a:solidFill>
              </a:rPr>
              <a:t>Respiratory distress and wheezing or stridor</a:t>
            </a:r>
          </a:p>
          <a:p>
            <a:r>
              <a:rPr lang="en-US" dirty="0">
                <a:solidFill>
                  <a:srgbClr val="3E2C5E"/>
                </a:solidFill>
              </a:rPr>
              <a:t>Swollen tongue and/or lips</a:t>
            </a:r>
          </a:p>
          <a:p>
            <a:r>
              <a:rPr lang="en-US" dirty="0">
                <a:solidFill>
                  <a:srgbClr val="3E2C5E"/>
                </a:solidFill>
              </a:rPr>
              <a:t>Difficulty swallowing</a:t>
            </a:r>
          </a:p>
          <a:p>
            <a:r>
              <a:rPr lang="en-US" dirty="0">
                <a:solidFill>
                  <a:srgbClr val="3E2C5E"/>
                </a:solidFill>
              </a:rPr>
              <a:t>Hypotension</a:t>
            </a:r>
          </a:p>
          <a:p>
            <a:r>
              <a:rPr lang="en-US" dirty="0">
                <a:solidFill>
                  <a:srgbClr val="3E2C5E"/>
                </a:solidFill>
              </a:rPr>
              <a:t>Tachycardia</a:t>
            </a:r>
          </a:p>
          <a:p>
            <a:r>
              <a:rPr lang="en-US" dirty="0">
                <a:solidFill>
                  <a:srgbClr val="3E2C5E"/>
                </a:solidFill>
              </a:rPr>
              <a:t>Extensive hives with itching</a:t>
            </a:r>
          </a:p>
          <a:p>
            <a:endParaRPr lang="en-US" dirty="0">
              <a:solidFill>
                <a:srgbClr val="3E2C5E"/>
              </a:solidFill>
            </a:endParaRPr>
          </a:p>
        </p:txBody>
      </p:sp>
      <p:pic>
        <p:nvPicPr>
          <p:cNvPr id="4" name="Picture 3"/>
          <p:cNvPicPr>
            <a:picLocks noChangeAspect="1"/>
          </p:cNvPicPr>
          <p:nvPr/>
        </p:nvPicPr>
        <p:blipFill>
          <a:blip r:embed="rId3"/>
          <a:stretch>
            <a:fillRect/>
          </a:stretch>
        </p:blipFill>
        <p:spPr>
          <a:xfrm>
            <a:off x="5791200" y="2438400"/>
            <a:ext cx="2074377" cy="2133260"/>
          </a:xfrm>
          <a:prstGeom prst="rect">
            <a:avLst/>
          </a:prstGeom>
        </p:spPr>
      </p:pic>
    </p:spTree>
    <p:extLst>
      <p:ext uri="{BB962C8B-B14F-4D97-AF65-F5344CB8AC3E}">
        <p14:creationId xmlns:p14="http://schemas.microsoft.com/office/powerpoint/2010/main" val="1377384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ee34c1ad-bb57-47d0-86e3-a865a141362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40F313A631F640B6F972CC12FDA1AA" ma:contentTypeVersion="1" ma:contentTypeDescription="Create a new document." ma:contentTypeScope="" ma:versionID="429649de8a5ecaa90982501cc014b517">
  <xsd:schema xmlns:xsd="http://www.w3.org/2001/XMLSchema" xmlns:xs="http://www.w3.org/2001/XMLSchema" xmlns:p="http://schemas.microsoft.com/office/2006/metadata/properties" xmlns:ns1="http://schemas.microsoft.com/sharepoint/v3" xmlns:ns2="ee34c1ad-bb57-47d0-86e3-a865a141362a" targetNamespace="http://schemas.microsoft.com/office/2006/metadata/properties" ma:root="true" ma:fieldsID="fc795d20a4a3e5777705df25fdb30730" ns1:_="" ns2:_="">
    <xsd:import namespace="http://schemas.microsoft.com/sharepoint/v3"/>
    <xsd:import namespace="ee34c1ad-bb57-47d0-86e3-a865a141362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34c1ad-bb57-47d0-86e3-a865a14136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1B47C0-3541-42C1-8ABB-C946957D8A14}">
  <ds:schemaRefs>
    <ds:schemaRef ds:uri="http://schemas.microsoft.com/sharepoint/v3/contenttype/forms"/>
  </ds:schemaRefs>
</ds:datastoreItem>
</file>

<file path=customXml/itemProps2.xml><?xml version="1.0" encoding="utf-8"?>
<ds:datastoreItem xmlns:ds="http://schemas.openxmlformats.org/officeDocument/2006/customXml" ds:itemID="{C2CA778A-E0EE-4155-B7EC-CE3AE794ED1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63f718f-8a71-44fd-95ef-11f6832efa4f"/>
    <ds:schemaRef ds:uri="http://purl.org/dc/terms/"/>
    <ds:schemaRef ds:uri="http://schemas.openxmlformats.org/package/2006/metadata/core-properties"/>
    <ds:schemaRef ds:uri="06bc6f38-d83c-4db0-94cf-6d8b72a7306f"/>
    <ds:schemaRef ds:uri="http://www.w3.org/XML/1998/namespace"/>
    <ds:schemaRef ds:uri="http://purl.org/dc/dcmitype/"/>
  </ds:schemaRefs>
</ds:datastoreItem>
</file>

<file path=customXml/itemProps3.xml><?xml version="1.0" encoding="utf-8"?>
<ds:datastoreItem xmlns:ds="http://schemas.openxmlformats.org/officeDocument/2006/customXml" ds:itemID="{C02E792B-9D9C-4519-975B-2F989727A1EA}"/>
</file>

<file path=docProps/app.xml><?xml version="1.0" encoding="utf-8"?>
<Properties xmlns="http://schemas.openxmlformats.org/officeDocument/2006/extended-properties" xmlns:vt="http://schemas.openxmlformats.org/officeDocument/2006/docPropsVTypes">
  <Template>PEHSC Presentation Template</Template>
  <TotalTime>1275</TotalTime>
  <Words>3540</Words>
  <Application>Microsoft Office PowerPoint</Application>
  <PresentationFormat>On-screen Show (4:3)</PresentationFormat>
  <Paragraphs>426</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vt:lpstr>
      <vt:lpstr>Wingdings</vt:lpstr>
      <vt:lpstr>Office Theme</vt:lpstr>
      <vt:lpstr>PowerPoint Presentation</vt:lpstr>
      <vt:lpstr>PowerPoint Presentation</vt:lpstr>
      <vt:lpstr>Course Objectives</vt:lpstr>
      <vt:lpstr>Why Syringe-Based EPINEPHrine?</vt:lpstr>
      <vt:lpstr>History of Syringe EPINEPHrine Kits</vt:lpstr>
      <vt:lpstr>Anaphylaxis Overview</vt:lpstr>
      <vt:lpstr>Anaphylaxis is NOT…</vt:lpstr>
      <vt:lpstr>Common Causes of Anaphylaxis</vt:lpstr>
      <vt:lpstr>Signs &amp; Symptoms</vt:lpstr>
      <vt:lpstr>Case Study 1</vt:lpstr>
      <vt:lpstr>Case Study 2</vt:lpstr>
      <vt:lpstr>Case Study 3</vt:lpstr>
      <vt:lpstr>Case Study 4</vt:lpstr>
      <vt:lpstr>Treatment</vt:lpstr>
      <vt:lpstr>PA BLS Protocol 411</vt:lpstr>
      <vt:lpstr>PA BLS Protocol 411</vt:lpstr>
      <vt:lpstr>EPINEPHrine</vt:lpstr>
      <vt:lpstr>EPINEPHrine</vt:lpstr>
      <vt:lpstr>Medication Administration</vt:lpstr>
      <vt:lpstr>Medication Administration</vt:lpstr>
      <vt:lpstr>Medication Administration</vt:lpstr>
      <vt:lpstr>Medication Administration</vt:lpstr>
      <vt:lpstr>Medication Administration</vt:lpstr>
      <vt:lpstr>Medication Administration</vt:lpstr>
      <vt:lpstr>Medication Administration</vt:lpstr>
      <vt:lpstr>Medication Administration</vt:lpstr>
      <vt:lpstr>Medication Administration</vt:lpstr>
      <vt:lpstr>Medication Administration</vt:lpstr>
      <vt:lpstr>Medication Administration</vt:lpstr>
      <vt:lpstr>Medication Administration</vt:lpstr>
      <vt:lpstr>Medication Administration</vt:lpstr>
      <vt:lpstr>Review</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Syringe Kit Epi Education Program for PA EMTs</dc:title>
  <dc:creator>Butch Potter</dc:creator>
  <cp:keywords/>
  <dc:description/>
  <cp:lastModifiedBy>Reitz, Timothy</cp:lastModifiedBy>
  <cp:revision>78</cp:revision>
  <dcterms:created xsi:type="dcterms:W3CDTF">2017-11-30T19:38:17Z</dcterms:created>
  <dcterms:modified xsi:type="dcterms:W3CDTF">2024-02-14T18:25:30Z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0x0101009740F313A631F640B6F972CC12FDA1AA</vt:lpwstr>
  </property>
  <property fmtid="{D5CDD505-2E9C-101B-9397-08002B2CF9AE}" pid="3" name="MediaServiceImageTags">
    <vt:lpwstr/>
  </property>
  <property fmtid="{D5CDD505-2E9C-101B-9397-08002B2CF9AE}" pid="4" name="_MarkAsFinal">
    <vt:bool>true</vt:bool>
  </property>
  <property fmtid="{D5CDD505-2E9C-101B-9397-08002B2CF9AE}" pid="5" name="Order">
    <vt:r8>1338800</vt:r8>
  </property>
  <property fmtid="{D5CDD505-2E9C-101B-9397-08002B2CF9AE}" pid="6" name="xd_Signature">
    <vt:bool>false</vt:bool>
  </property>
  <property fmtid="{D5CDD505-2E9C-101B-9397-08002B2CF9AE}" pid="7" name="xd_ProgID">
    <vt:lpwstr/>
  </property>
  <property fmtid="{D5CDD505-2E9C-101B-9397-08002B2CF9AE}" pid="8" name="vti_imgdate">
    <vt:lpwstr/>
  </property>
  <property fmtid="{D5CDD505-2E9C-101B-9397-08002B2CF9AE}" pid="9" name="wic_System_Copyright">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y fmtid="{D5CDD505-2E9C-101B-9397-08002B2CF9AE}" pid="13" name="Alt text">
    <vt:lpwstr/>
  </property>
</Properties>
</file>